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380" r:id="rId2"/>
    <p:sldId id="381" r:id="rId3"/>
    <p:sldId id="385" r:id="rId4"/>
    <p:sldId id="273" r:id="rId5"/>
    <p:sldId id="256" r:id="rId6"/>
    <p:sldId id="384" r:id="rId7"/>
    <p:sldId id="416" r:id="rId8"/>
    <p:sldId id="272" r:id="rId9"/>
    <p:sldId id="382" r:id="rId10"/>
    <p:sldId id="412" r:id="rId11"/>
    <p:sldId id="383" r:id="rId12"/>
    <p:sldId id="413" r:id="rId13"/>
    <p:sldId id="414" r:id="rId14"/>
    <p:sldId id="432" r:id="rId15"/>
    <p:sldId id="428" r:id="rId16"/>
    <p:sldId id="429" r:id="rId17"/>
    <p:sldId id="430" r:id="rId18"/>
    <p:sldId id="431" r:id="rId19"/>
    <p:sldId id="426" r:id="rId20"/>
    <p:sldId id="427" r:id="rId21"/>
    <p:sldId id="415" r:id="rId22"/>
    <p:sldId id="293" r:id="rId23"/>
    <p:sldId id="433" r:id="rId24"/>
    <p:sldId id="417" r:id="rId25"/>
    <p:sldId id="418" r:id="rId26"/>
    <p:sldId id="419" r:id="rId27"/>
    <p:sldId id="420" r:id="rId28"/>
    <p:sldId id="421" r:id="rId29"/>
    <p:sldId id="422" r:id="rId30"/>
    <p:sldId id="423" r:id="rId31"/>
    <p:sldId id="400" r:id="rId32"/>
    <p:sldId id="335" r:id="rId33"/>
    <p:sldId id="336" r:id="rId34"/>
    <p:sldId id="393" r:id="rId35"/>
    <p:sldId id="392" r:id="rId36"/>
    <p:sldId id="338" r:id="rId37"/>
    <p:sldId id="339" r:id="rId38"/>
    <p:sldId id="401" r:id="rId39"/>
    <p:sldId id="425" r:id="rId40"/>
    <p:sldId id="394" r:id="rId41"/>
    <p:sldId id="3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8"/>
    <p:restoredTop sz="76962"/>
  </p:normalViewPr>
  <p:slideViewPr>
    <p:cSldViewPr snapToGrid="0" snapToObjects="1">
      <p:cViewPr varScale="1">
        <p:scale>
          <a:sx n="132" d="100"/>
          <a:sy n="132" d="100"/>
        </p:scale>
        <p:origin x="94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a:t>
            </a:r>
            <a:r>
              <a:rPr lang="en-US" baseline="0" dirty="0" smtClean="0"/>
              <a:t> OS X build host</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10</a:t>
            </a:fld>
            <a:endParaRPr lang="en-US"/>
          </a:p>
        </p:txBody>
      </p:sp>
    </p:spTree>
    <p:extLst>
      <p:ext uri="{BB962C8B-B14F-4D97-AF65-F5344CB8AC3E}">
        <p14:creationId xmlns:p14="http://schemas.microsoft.com/office/powerpoint/2010/main" val="101260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11</a:t>
            </a:fld>
            <a:endParaRPr lang="en-US"/>
          </a:p>
        </p:txBody>
      </p:sp>
    </p:spTree>
    <p:extLst>
      <p:ext uri="{BB962C8B-B14F-4D97-AF65-F5344CB8AC3E}">
        <p14:creationId xmlns:p14="http://schemas.microsoft.com/office/powerpoint/2010/main" val="936147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12</a:t>
            </a:fld>
            <a:endParaRPr lang="en-US"/>
          </a:p>
        </p:txBody>
      </p:sp>
    </p:spTree>
    <p:extLst>
      <p:ext uri="{BB962C8B-B14F-4D97-AF65-F5344CB8AC3E}">
        <p14:creationId xmlns:p14="http://schemas.microsoft.com/office/powerpoint/2010/main" val="200019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13</a:t>
            </a:fld>
            <a:endParaRPr lang="en-US"/>
          </a:p>
        </p:txBody>
      </p:sp>
    </p:spTree>
    <p:extLst>
      <p:ext uri="{BB962C8B-B14F-4D97-AF65-F5344CB8AC3E}">
        <p14:creationId xmlns:p14="http://schemas.microsoft.com/office/powerpoint/2010/main" val="630038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14</a:t>
            </a:fld>
            <a:endParaRPr lang="en-US"/>
          </a:p>
        </p:txBody>
      </p:sp>
    </p:spTree>
    <p:extLst>
      <p:ext uri="{BB962C8B-B14F-4D97-AF65-F5344CB8AC3E}">
        <p14:creationId xmlns:p14="http://schemas.microsoft.com/office/powerpoint/2010/main" val="210194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15</a:t>
            </a:fld>
            <a:endParaRPr lang="en-US"/>
          </a:p>
        </p:txBody>
      </p:sp>
    </p:spTree>
    <p:extLst>
      <p:ext uri="{BB962C8B-B14F-4D97-AF65-F5344CB8AC3E}">
        <p14:creationId xmlns:p14="http://schemas.microsoft.com/office/powerpoint/2010/main" val="34779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16</a:t>
            </a:fld>
            <a:endParaRPr lang="en-US"/>
          </a:p>
        </p:txBody>
      </p:sp>
    </p:spTree>
    <p:extLst>
      <p:ext uri="{BB962C8B-B14F-4D97-AF65-F5344CB8AC3E}">
        <p14:creationId xmlns:p14="http://schemas.microsoft.com/office/powerpoint/2010/main" val="778823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1671498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18</a:t>
            </a:fld>
            <a:endParaRPr lang="en-US"/>
          </a:p>
        </p:txBody>
      </p:sp>
    </p:spTree>
    <p:extLst>
      <p:ext uri="{BB962C8B-B14F-4D97-AF65-F5344CB8AC3E}">
        <p14:creationId xmlns:p14="http://schemas.microsoft.com/office/powerpoint/2010/main" val="1902382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19</a:t>
            </a:fld>
            <a:endParaRPr lang="en-US"/>
          </a:p>
        </p:txBody>
      </p:sp>
    </p:spTree>
    <p:extLst>
      <p:ext uri="{BB962C8B-B14F-4D97-AF65-F5344CB8AC3E}">
        <p14:creationId xmlns:p14="http://schemas.microsoft.com/office/powerpoint/2010/main" val="168753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a:t>
            </a:fld>
            <a:endParaRPr lang="en-US"/>
          </a:p>
        </p:txBody>
      </p:sp>
    </p:spTree>
    <p:extLst>
      <p:ext uri="{BB962C8B-B14F-4D97-AF65-F5344CB8AC3E}">
        <p14:creationId xmlns:p14="http://schemas.microsoft.com/office/powerpoint/2010/main" val="204027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PCL</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you create a ‘regular’ Application Project or a Library Project, the resulting DLL is restricted to working on the specific platform it is created for. This prevents you from writing an assembly for a Windows Phone app, and then re-using it on </a:t>
            </a:r>
            <a:r>
              <a:rPr lang="en-US" sz="1200" kern="1200" dirty="0" err="1" smtClean="0">
                <a:solidFill>
                  <a:schemeClr val="tx1"/>
                </a:solidFill>
                <a:effectLst/>
                <a:latin typeface="+mn-lt"/>
                <a:ea typeface="+mn-ea"/>
                <a:cs typeface="+mn-cs"/>
              </a:rPr>
              <a:t>Xamarin.iOS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Xamarin.Android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Portable Class Library project enables you to write and build managed assemblies that work on more than one .NET Framework platform. You can create classes that contain code you wish to share across many projects, such as shared business logic, and then reference those classes from different types of projects.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Portable Class Library project, you can build portable assemblies that work without modification on the .NET Framework, Silverlight, Windows Phone 7, or Xbox 360 platforms. Without the Portable Class Library project, you must target a single platform and then manually rework the class library for other platforms. The Portable Class Library project supports a subset of assemblies from these platforms, and provides a Visual Studio template that makes it possible to build assemblies that run without modification on these platforms.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Benefits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Centralized code sharing – write and test code in a single project that can be consumed by other libraries or applications.</a:t>
            </a:r>
          </a:p>
          <a:p>
            <a:r>
              <a:rPr lang="en-US" sz="1200" kern="1200" dirty="0" smtClean="0">
                <a:solidFill>
                  <a:schemeClr val="tx1"/>
                </a:solidFill>
                <a:effectLst/>
                <a:latin typeface="+mn-lt"/>
                <a:ea typeface="+mn-ea"/>
                <a:cs typeface="+mn-cs"/>
              </a:rPr>
              <a:t>Refactoring operations will affect all code loaded in the solution (the Portable Class Library and the platform-specific projects).</a:t>
            </a:r>
          </a:p>
          <a:p>
            <a:r>
              <a:rPr lang="en-US" sz="1200" kern="1200" dirty="0" smtClean="0">
                <a:solidFill>
                  <a:schemeClr val="tx1"/>
                </a:solidFill>
                <a:effectLst/>
                <a:latin typeface="+mn-lt"/>
                <a:ea typeface="+mn-ea"/>
                <a:cs typeface="+mn-cs"/>
              </a:rPr>
              <a:t>The PCL project can be easily referenced by other projects in a solution, or the output assembly can be shared for others to reference in their solutions.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Disadvantages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same Portable Class Library is shared between multiple applications, platform-specific libraries cannot be referenced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Community.CsharpSqlite.WP7).</a:t>
            </a:r>
          </a:p>
          <a:p>
            <a:r>
              <a:rPr lang="en-US" sz="1200" kern="1200" dirty="0" smtClean="0">
                <a:solidFill>
                  <a:schemeClr val="tx1"/>
                </a:solidFill>
                <a:effectLst/>
                <a:latin typeface="+mn-lt"/>
                <a:ea typeface="+mn-ea"/>
                <a:cs typeface="+mn-cs"/>
              </a:rPr>
              <a:t>The Portable Class Library subset may not include classes that would otherwise be available in both </a:t>
            </a:r>
            <a:r>
              <a:rPr lang="en-US" sz="1200" kern="1200" dirty="0" err="1" smtClean="0">
                <a:solidFill>
                  <a:schemeClr val="tx1"/>
                </a:solidFill>
                <a:effectLst/>
                <a:latin typeface="+mn-lt"/>
                <a:ea typeface="+mn-ea"/>
                <a:cs typeface="+mn-cs"/>
              </a:rPr>
              <a:t>MonoTouch</a:t>
            </a:r>
            <a:r>
              <a:rPr lang="en-US" sz="1200" kern="1200" dirty="0" smtClean="0">
                <a:solidFill>
                  <a:schemeClr val="tx1"/>
                </a:solidFill>
                <a:effectLst/>
                <a:latin typeface="+mn-lt"/>
                <a:ea typeface="+mn-ea"/>
                <a:cs typeface="+mn-cs"/>
              </a:rPr>
              <a:t> and Mono for Android (such as </a:t>
            </a:r>
            <a:r>
              <a:rPr lang="en-US" sz="1200" kern="1200" dirty="0" err="1" smtClean="0">
                <a:solidFill>
                  <a:schemeClr val="tx1"/>
                </a:solidFill>
                <a:effectLst/>
                <a:latin typeface="+mn-lt"/>
                <a:ea typeface="+mn-ea"/>
                <a:cs typeface="+mn-cs"/>
              </a:rPr>
              <a:t>DllImport</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System.IO.File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40741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21</a:t>
            </a:fld>
            <a:endParaRPr lang="en-US"/>
          </a:p>
        </p:txBody>
      </p:sp>
    </p:spTree>
    <p:extLst>
      <p:ext uri="{BB962C8B-B14F-4D97-AF65-F5344CB8AC3E}">
        <p14:creationId xmlns:p14="http://schemas.microsoft.com/office/powerpoint/2010/main" val="882851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93285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75895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971099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a:p>
        </p:txBody>
      </p:sp>
    </p:spTree>
    <p:extLst>
      <p:ext uri="{BB962C8B-B14F-4D97-AF65-F5344CB8AC3E}">
        <p14:creationId xmlns:p14="http://schemas.microsoft.com/office/powerpoint/2010/main" val="2050038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a:p>
        </p:txBody>
      </p:sp>
    </p:spTree>
    <p:extLst>
      <p:ext uri="{BB962C8B-B14F-4D97-AF65-F5344CB8AC3E}">
        <p14:creationId xmlns:p14="http://schemas.microsoft.com/office/powerpoint/2010/main" val="169750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984430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110120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5/17/16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50961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18365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33</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34</a:t>
            </a:fld>
            <a:endParaRPr lang="en-US"/>
          </a:p>
        </p:txBody>
      </p:sp>
    </p:spTree>
    <p:extLst>
      <p:ext uri="{BB962C8B-B14F-4D97-AF65-F5344CB8AC3E}">
        <p14:creationId xmlns:p14="http://schemas.microsoft.com/office/powerpoint/2010/main" val="1594682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35</a:t>
            </a:fld>
            <a:endParaRPr lang="en-US"/>
          </a:p>
        </p:txBody>
      </p:sp>
    </p:spTree>
    <p:extLst>
      <p:ext uri="{BB962C8B-B14F-4D97-AF65-F5344CB8AC3E}">
        <p14:creationId xmlns:p14="http://schemas.microsoft.com/office/powerpoint/2010/main" val="442343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36</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29560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40</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5/17/16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2182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95076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9</a:t>
            </a:fld>
            <a:endParaRPr lang="en-US"/>
          </a:p>
        </p:txBody>
      </p:sp>
    </p:spTree>
    <p:extLst>
      <p:ext uri="{BB962C8B-B14F-4D97-AF65-F5344CB8AC3E}">
        <p14:creationId xmlns:p14="http://schemas.microsoft.com/office/powerpoint/2010/main" val="10242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4210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7" r:id="rId10"/>
    <p:sldLayoutId id="2147483679" r:id="rId11"/>
    <p:sldLayoutId id="2147483706" r:id="rId12"/>
    <p:sldLayoutId id="2147483708" r:id="rId13"/>
    <p:sldLayoutId id="2147483740" r:id="rId14"/>
    <p:sldLayoutId id="2147483741" r:id="rId15"/>
    <p:sldLayoutId id="2147483742" r:id="rId16"/>
    <p:sldLayoutId id="2147483743" r:id="rId17"/>
    <p:sldLayoutId id="2147483744" r:id="rId18"/>
    <p:sldLayoutId id="2147483745" r:id="rId19"/>
    <p:sldLayoutId id="2147483746" r:id="rId2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jpe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9.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emf"/><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endParaRPr lang="en-US" sz="2667" dirty="0">
              <a:solidFill>
                <a:schemeClr val="bg1"/>
              </a:solidFill>
            </a:endParaRPr>
          </a:p>
        </p:txBody>
      </p:sp>
      <p:sp>
        <p:nvSpPr>
          <p:cNvPr id="13" name="Title 11"/>
          <p:cNvSpPr txBox="1">
            <a:spLocks/>
          </p:cNvSpPr>
          <p:nvPr/>
        </p:nvSpPr>
        <p:spPr>
          <a:xfrm>
            <a:off x="978549" y="5375967"/>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endParaRPr lang="en-US" sz="1867"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endParaRPr lang="en-US" sz="3200" dirty="0" smtClean="0">
                <a:solidFill>
                  <a:schemeClr val="bg1"/>
                </a:solidFill>
              </a:endParaRPr>
            </a:p>
            <a:p>
              <a:endParaRPr lang="en-US" sz="3200" dirty="0">
                <a:solidFill>
                  <a:schemeClr val="bg1"/>
                </a:solidFill>
              </a:endParaRP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endParaRPr lang="en-US" sz="1867"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smtClean="0">
                <a:solidFill>
                  <a:srgbClr val="06AED0"/>
                </a:solidFill>
              </a:rPr>
              <a:t>Tools – Visual Studio</a:t>
            </a:r>
            <a:endParaRPr lang="en-US" dirty="0">
              <a:solidFill>
                <a:srgbClr val="06AED0"/>
              </a:solidFill>
            </a:endParaRPr>
          </a:p>
        </p:txBody>
      </p:sp>
      <p:pic>
        <p:nvPicPr>
          <p:cNvPr id="4098" name="Picture 2" descr="http://engrsajidrehman.com/wp-content/uploads/2016/04/479393_b420f552-e0dd-431e-bbe0-2aad1dabcc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663738"/>
            <a:ext cx="79819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507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smtClean="0">
                <a:solidFill>
                  <a:srgbClr val="06AED0"/>
                </a:solidFill>
              </a:rPr>
              <a:t>Tools – Emulators</a:t>
            </a:r>
            <a:endParaRPr lang="en-US" dirty="0">
              <a:solidFill>
                <a:srgbClr val="06AED0"/>
              </a:solidFill>
            </a:endParaRPr>
          </a:p>
        </p:txBody>
      </p:sp>
      <p:sp>
        <p:nvSpPr>
          <p:cNvPr id="2" name="TextBox 1"/>
          <p:cNvSpPr txBox="1"/>
          <p:nvPr/>
        </p:nvSpPr>
        <p:spPr>
          <a:xfrm>
            <a:off x="269240" y="2115539"/>
            <a:ext cx="3660554"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Xamarin</a:t>
            </a:r>
            <a:r>
              <a:rPr lang="en-US" sz="2400" dirty="0" smtClean="0">
                <a:gradFill>
                  <a:gsLst>
                    <a:gs pos="2917">
                      <a:schemeClr val="tx1"/>
                    </a:gs>
                    <a:gs pos="30000">
                      <a:schemeClr val="tx1"/>
                    </a:gs>
                  </a:gsLst>
                  <a:lin ang="5400000" scaled="0"/>
                </a:gradFill>
              </a:rPr>
              <a:t> Android Player</a:t>
            </a:r>
          </a:p>
          <a:p>
            <a:pPr marL="342900"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Genymotion</a:t>
            </a: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Android AVD emulators</a:t>
            </a:r>
          </a:p>
        </p:txBody>
      </p:sp>
      <p:pic>
        <p:nvPicPr>
          <p:cNvPr id="5122" name="Picture 2" descr="http://regmedia.co.uk/2014/10/08/xamarinplay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085" y="1333136"/>
            <a:ext cx="5967757" cy="52116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developer.apple.com/library/ios/documentation/IDEs/Conceptual/iOS_Simulator_Guide/Art/launch_2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055" y="289511"/>
            <a:ext cx="3629025" cy="6105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40" y="1644663"/>
            <a:ext cx="1702902"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Android</a:t>
            </a:r>
          </a:p>
        </p:txBody>
      </p:sp>
      <p:sp>
        <p:nvSpPr>
          <p:cNvPr id="13" name="TextBox 12"/>
          <p:cNvSpPr txBox="1"/>
          <p:nvPr/>
        </p:nvSpPr>
        <p:spPr>
          <a:xfrm>
            <a:off x="269240" y="3749788"/>
            <a:ext cx="925574"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iOS</a:t>
            </a:r>
          </a:p>
        </p:txBody>
      </p:sp>
      <p:sp>
        <p:nvSpPr>
          <p:cNvPr id="14" name="TextBox 13"/>
          <p:cNvSpPr txBox="1"/>
          <p:nvPr/>
        </p:nvSpPr>
        <p:spPr>
          <a:xfrm>
            <a:off x="267952" y="4293508"/>
            <a:ext cx="3216330" cy="627864"/>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Xcode</a:t>
            </a:r>
            <a:r>
              <a:rPr lang="en-US" sz="2400" dirty="0" smtClean="0">
                <a:gradFill>
                  <a:gsLst>
                    <a:gs pos="2917">
                      <a:schemeClr val="tx1"/>
                    </a:gs>
                    <a:gs pos="30000">
                      <a:schemeClr val="tx1"/>
                    </a:gs>
                  </a:gsLst>
                  <a:lin ang="5400000" scaled="0"/>
                </a:gradFill>
              </a:rPr>
              <a:t> iOS simulator</a:t>
            </a:r>
          </a:p>
        </p:txBody>
      </p:sp>
    </p:spTree>
    <p:extLst>
      <p:ext uri="{BB962C8B-B14F-4D97-AF65-F5344CB8AC3E}">
        <p14:creationId xmlns:p14="http://schemas.microsoft.com/office/powerpoint/2010/main" val="106785607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01863" y="2743403"/>
            <a:ext cx="11655840" cy="899665"/>
          </a:xfrm>
        </p:spPr>
        <p:txBody>
          <a:bodyPr/>
          <a:lstStyle/>
          <a:p>
            <a:pPr algn="ctr"/>
            <a:r>
              <a:rPr lang="en-US" dirty="0" smtClean="0">
                <a:solidFill>
                  <a:srgbClr val="06AED0"/>
                </a:solidFill>
              </a:rPr>
              <a:t>Demo – iOS app</a:t>
            </a:r>
            <a:endParaRPr lang="en-US" dirty="0">
              <a:solidFill>
                <a:srgbClr val="06AED0"/>
              </a:solidFill>
            </a:endParaRPr>
          </a:p>
        </p:txBody>
      </p:sp>
    </p:spTree>
    <p:extLst>
      <p:ext uri="{BB962C8B-B14F-4D97-AF65-F5344CB8AC3E}">
        <p14:creationId xmlns:p14="http://schemas.microsoft.com/office/powerpoint/2010/main" val="20547115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a:t>
            </a:r>
            <a:endParaRPr lang="en-US" dirty="0">
              <a:solidFill>
                <a:srgbClr val="06AED0"/>
              </a:solidFill>
            </a:endParaRPr>
          </a:p>
        </p:txBody>
      </p:sp>
      <p:sp>
        <p:nvSpPr>
          <p:cNvPr id="2" name="TextBox 1"/>
          <p:cNvSpPr txBox="1"/>
          <p:nvPr/>
        </p:nvSpPr>
        <p:spPr>
          <a:xfrm>
            <a:off x="269240" y="1212326"/>
            <a:ext cx="2030749" cy="2265236"/>
          </a:xfrm>
          <a:prstGeom prst="rect">
            <a:avLst/>
          </a:prstGeom>
          <a:noFill/>
        </p:spPr>
        <p:txBody>
          <a:bodyPr wrap="non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smtClean="0">
                <a:gradFill>
                  <a:gsLst>
                    <a:gs pos="2917">
                      <a:schemeClr val="tx1"/>
                    </a:gs>
                    <a:gs pos="30000">
                      <a:schemeClr val="tx1"/>
                    </a:gs>
                  </a:gsLst>
                  <a:lin ang="5400000" scaled="0"/>
                </a:gradFill>
              </a:rPr>
              <a:t>Activities</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smtClean="0">
                <a:gradFill>
                  <a:gsLst>
                    <a:gs pos="2917">
                      <a:schemeClr val="tx1"/>
                    </a:gs>
                    <a:gs pos="30000">
                      <a:schemeClr val="tx1"/>
                    </a:gs>
                  </a:gsLst>
                  <a:lin ang="5400000" scaled="0"/>
                </a:gradFill>
              </a:rPr>
              <a:t>Fragments</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smtClean="0">
                <a:gradFill>
                  <a:gsLst>
                    <a:gs pos="2917">
                      <a:schemeClr val="tx1"/>
                    </a:gs>
                    <a:gs pos="30000">
                      <a:schemeClr val="tx1"/>
                    </a:gs>
                  </a:gsLst>
                  <a:lin ang="5400000" scaled="0"/>
                </a:gradFill>
              </a:rPr>
              <a:t>Layouts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0145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 – Layouts</a:t>
            </a:r>
            <a:br>
              <a:rPr lang="en-US" dirty="0" smtClean="0">
                <a:solidFill>
                  <a:srgbClr val="06AED0"/>
                </a:solidFill>
              </a:rPr>
            </a:br>
            <a:endParaRPr lang="en-US" dirty="0">
              <a:solidFill>
                <a:srgbClr val="06AED0"/>
              </a:solidFill>
            </a:endParaRPr>
          </a:p>
        </p:txBody>
      </p:sp>
      <p:sp>
        <p:nvSpPr>
          <p:cNvPr id="2" name="TextBox 1"/>
          <p:cNvSpPr txBox="1"/>
          <p:nvPr/>
        </p:nvSpPr>
        <p:spPr>
          <a:xfrm>
            <a:off x="269240" y="1212326"/>
            <a:ext cx="2609497" cy="3083921"/>
          </a:xfrm>
          <a:prstGeom prst="rect">
            <a:avLst/>
          </a:prstGeom>
          <a:noFill/>
        </p:spPr>
        <p:txBody>
          <a:bodyPr wrap="non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LinearLayout</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RelativeLayout</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FrameLayout</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TableLayout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97899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 – </a:t>
            </a:r>
            <a:r>
              <a:rPr lang="en-US" dirty="0" err="1" smtClean="0">
                <a:solidFill>
                  <a:srgbClr val="06AED0"/>
                </a:solidFill>
              </a:rPr>
              <a:t>LinearLayout</a:t>
            </a:r>
            <a:endParaRPr lang="en-US" dirty="0">
              <a:solidFill>
                <a:srgbClr val="06AED0"/>
              </a:solidFill>
            </a:endParaRPr>
          </a:p>
        </p:txBody>
      </p:sp>
      <p:pic>
        <p:nvPicPr>
          <p:cNvPr id="3" name="Picture 2"/>
          <p:cNvPicPr>
            <a:picLocks noChangeAspect="1"/>
          </p:cNvPicPr>
          <p:nvPr/>
        </p:nvPicPr>
        <p:blipFill>
          <a:blip r:embed="rId3"/>
          <a:stretch>
            <a:fillRect/>
          </a:stretch>
        </p:blipFill>
        <p:spPr>
          <a:xfrm>
            <a:off x="428385" y="1212326"/>
            <a:ext cx="7160186" cy="5443928"/>
          </a:xfrm>
          <a:prstGeom prst="rect">
            <a:avLst/>
          </a:prstGeom>
        </p:spPr>
      </p:pic>
      <p:pic>
        <p:nvPicPr>
          <p:cNvPr id="1026" name="Picture 2" descr="http://www.eazytutz.com/wp-content/uploads/2015/04/linearlayou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50" y="979354"/>
            <a:ext cx="325755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72654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 – </a:t>
            </a:r>
            <a:r>
              <a:rPr lang="en-US" dirty="0" err="1" smtClean="0">
                <a:solidFill>
                  <a:srgbClr val="06AED0"/>
                </a:solidFill>
              </a:rPr>
              <a:t>RelativeLayout</a:t>
            </a:r>
            <a:endParaRPr lang="en-US" dirty="0">
              <a:solidFill>
                <a:srgbClr val="06AED0"/>
              </a:solidFill>
            </a:endParaRPr>
          </a:p>
        </p:txBody>
      </p:sp>
      <p:pic>
        <p:nvPicPr>
          <p:cNvPr id="2050" name="Picture 2" descr="https://encrypted-tbn1.gstatic.com/images?q=tbn:ANd9GcRS_0d4SmnJBojc800KMZsMvFEC9_-GvY6f4dFkkTyVeIuLug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212326"/>
            <a:ext cx="28384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2165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stack.imgur.com/DQKb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212326"/>
            <a:ext cx="30194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slidesharecdn.com/jax-android-140515065455-phpapp02/95/android-design-and-custom-views-9-638.jpg?cb=14001369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473" y="1212326"/>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 – </a:t>
            </a:r>
            <a:r>
              <a:rPr lang="en-US" dirty="0" err="1" smtClean="0">
                <a:solidFill>
                  <a:srgbClr val="06AED0"/>
                </a:solidFill>
              </a:rPr>
              <a:t>FrameLayout</a:t>
            </a:r>
            <a:endParaRPr lang="en-US" dirty="0">
              <a:solidFill>
                <a:srgbClr val="06AED0"/>
              </a:solidFill>
            </a:endParaRPr>
          </a:p>
        </p:txBody>
      </p:sp>
    </p:spTree>
    <p:extLst>
      <p:ext uri="{BB962C8B-B14F-4D97-AF65-F5344CB8AC3E}">
        <p14:creationId xmlns:p14="http://schemas.microsoft.com/office/powerpoint/2010/main" val="89323390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Android – </a:t>
            </a:r>
            <a:r>
              <a:rPr lang="en-US" dirty="0" err="1" smtClean="0">
                <a:solidFill>
                  <a:srgbClr val="06AED0"/>
                </a:solidFill>
              </a:rPr>
              <a:t>TableLayout</a:t>
            </a:r>
            <a:endParaRPr lang="en-US" dirty="0">
              <a:solidFill>
                <a:srgbClr val="06AED0"/>
              </a:solidFill>
            </a:endParaRPr>
          </a:p>
        </p:txBody>
      </p:sp>
      <p:pic>
        <p:nvPicPr>
          <p:cNvPr id="4098" name="Picture 2" descr="http://i.stack.imgur.com/r7M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212326"/>
            <a:ext cx="25717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47959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2115539"/>
            <a:ext cx="11655840" cy="899665"/>
          </a:xfrm>
        </p:spPr>
        <p:txBody>
          <a:bodyPr/>
          <a:lstStyle/>
          <a:p>
            <a:pPr algn="ctr"/>
            <a:r>
              <a:rPr lang="en-US" dirty="0" smtClean="0">
                <a:solidFill>
                  <a:srgbClr val="06AED0"/>
                </a:solidFill>
              </a:rPr>
              <a:t>Demo –Android app</a:t>
            </a:r>
            <a:endParaRPr lang="en-US" dirty="0">
              <a:solidFill>
                <a:srgbClr val="06AED0"/>
              </a:solidFill>
            </a:endParaRPr>
          </a:p>
        </p:txBody>
      </p:sp>
    </p:spTree>
    <p:extLst>
      <p:ext uri="{BB962C8B-B14F-4D97-AF65-F5344CB8AC3E}">
        <p14:creationId xmlns:p14="http://schemas.microsoft.com/office/powerpoint/2010/main" val="10931998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69240" y="1208771"/>
            <a:ext cx="9684658" cy="4647426"/>
          </a:xfrm>
          <a:prstGeom prst="rect">
            <a:avLst/>
          </a:prstGeom>
        </p:spPr>
        <p:txBody>
          <a:bodyPr wrap="square">
            <a:spAutoFit/>
          </a:bodyPr>
          <a:lstStyle/>
          <a:p>
            <a:pPr marL="685800" lvl="0" indent="-685800">
              <a:buFont typeface="Arial" charset="0"/>
              <a:buChar char="•"/>
            </a:pPr>
            <a:r>
              <a:rPr lang="en-US" sz="3200" kern="0" smtClean="0">
                <a:solidFill>
                  <a:schemeClr val="tx1">
                    <a:lumMod val="65000"/>
                    <a:lumOff val="35000"/>
                  </a:schemeClr>
                </a:solidFill>
                <a:latin typeface="Segoe UI Light"/>
                <a:ea typeface="Segoe UI" pitchFamily="34" charset="0"/>
                <a:cs typeface="Segoe UI Light"/>
              </a:rPr>
              <a:t>Miguel </a:t>
            </a:r>
            <a:r>
              <a:rPr lang="en-US" sz="3200" kern="0" dirty="0" smtClean="0">
                <a:solidFill>
                  <a:schemeClr val="tx1">
                    <a:lumMod val="65000"/>
                    <a:lumOff val="35000"/>
                  </a:schemeClr>
                </a:solidFill>
                <a:latin typeface="Segoe UI Light"/>
                <a:ea typeface="Segoe UI" pitchFamily="34" charset="0"/>
                <a:cs typeface="Segoe UI Light"/>
              </a:rPr>
              <a:t>de </a:t>
            </a:r>
            <a:r>
              <a:rPr lang="en-US" sz="3200" kern="0" dirty="0" err="1" smtClean="0">
                <a:solidFill>
                  <a:schemeClr val="tx1">
                    <a:lumMod val="65000"/>
                    <a:lumOff val="35000"/>
                  </a:schemeClr>
                </a:solidFill>
                <a:latin typeface="Segoe UI Light"/>
                <a:ea typeface="Segoe UI" pitchFamily="34" charset="0"/>
                <a:cs typeface="Segoe UI Light"/>
              </a:rPr>
              <a:t>Icaza</a:t>
            </a:r>
            <a:endParaRPr lang="en-US" sz="3200" kern="0" dirty="0" smtClean="0">
              <a:solidFill>
                <a:schemeClr val="tx1">
                  <a:lumMod val="65000"/>
                  <a:lumOff val="35000"/>
                </a:schemeClr>
              </a:solidFill>
              <a:latin typeface="Segoe UI Light"/>
              <a:ea typeface="Segoe UI" pitchFamily="34" charset="0"/>
              <a:cs typeface="Segoe UI Light"/>
            </a:endParaRPr>
          </a:p>
          <a:p>
            <a:pPr marL="1143000" lvl="1" indent="-685800">
              <a:buFont typeface="Arial" charset="0"/>
              <a:buChar char="•"/>
            </a:pPr>
            <a:r>
              <a:rPr lang="en-US" sz="2400" kern="0" dirty="0" smtClean="0">
                <a:solidFill>
                  <a:schemeClr val="tx1">
                    <a:lumMod val="65000"/>
                    <a:lumOff val="35000"/>
                  </a:schemeClr>
                </a:solidFill>
                <a:latin typeface="Segoe UI Light"/>
                <a:ea typeface="Segoe UI" pitchFamily="34" charset="0"/>
                <a:cs typeface="Segoe UI Light"/>
              </a:rPr>
              <a:t>GNOME, </a:t>
            </a:r>
            <a:r>
              <a:rPr lang="en-US" sz="2400" kern="0" dirty="0" smtClean="0">
                <a:solidFill>
                  <a:schemeClr val="tx1">
                    <a:lumMod val="65000"/>
                    <a:lumOff val="35000"/>
                  </a:schemeClr>
                </a:solidFill>
                <a:latin typeface="Segoe UI Light"/>
                <a:ea typeface="Segoe UI" pitchFamily="34" charset="0"/>
                <a:cs typeface="Segoe UI Light"/>
              </a:rPr>
              <a:t>Mono</a:t>
            </a:r>
            <a:br>
              <a:rPr lang="en-US" sz="2400" kern="0" dirty="0" smtClean="0">
                <a:solidFill>
                  <a:schemeClr val="tx1">
                    <a:lumMod val="65000"/>
                    <a:lumOff val="35000"/>
                  </a:schemeClr>
                </a:solidFill>
                <a:latin typeface="Segoe UI Light"/>
                <a:ea typeface="Segoe UI" pitchFamily="34" charset="0"/>
                <a:cs typeface="Segoe UI Light"/>
              </a:rPr>
            </a:br>
            <a:endParaRPr lang="en-US" sz="2400" kern="0" dirty="0" smtClean="0">
              <a:solidFill>
                <a:schemeClr val="tx1">
                  <a:lumMod val="65000"/>
                  <a:lumOff val="35000"/>
                </a:schemeClr>
              </a:solidFill>
              <a:latin typeface="Segoe UI Light"/>
              <a:ea typeface="Segoe UI" pitchFamily="34" charset="0"/>
              <a:cs typeface="Segoe UI Light"/>
            </a:endParaRPr>
          </a:p>
          <a:p>
            <a:pPr marL="685800" indent="-685800">
              <a:buFont typeface="Arial" charset="0"/>
              <a:buChar char="•"/>
            </a:pPr>
            <a:r>
              <a:rPr lang="en-US" sz="3200" kern="0" dirty="0" err="1" smtClean="0">
                <a:solidFill>
                  <a:schemeClr val="tx1">
                    <a:lumMod val="65000"/>
                    <a:lumOff val="35000"/>
                  </a:schemeClr>
                </a:solidFill>
                <a:latin typeface="Segoe UI Light"/>
                <a:ea typeface="Segoe UI" pitchFamily="34" charset="0"/>
                <a:cs typeface="Segoe UI Light"/>
              </a:rPr>
              <a:t>Gestart</a:t>
            </a:r>
            <a:r>
              <a:rPr lang="en-US" sz="3200" kern="0" dirty="0" smtClean="0">
                <a:solidFill>
                  <a:schemeClr val="tx1">
                    <a:lumMod val="65000"/>
                    <a:lumOff val="35000"/>
                  </a:schemeClr>
                </a:solidFill>
                <a:latin typeface="Segoe UI Light"/>
                <a:ea typeface="Segoe UI" pitchFamily="34" charset="0"/>
                <a:cs typeface="Segoe UI Light"/>
              </a:rPr>
              <a:t> in </a:t>
            </a:r>
            <a:r>
              <a:rPr lang="en-US" sz="3200" kern="0" dirty="0" smtClean="0">
                <a:solidFill>
                  <a:schemeClr val="tx1">
                    <a:lumMod val="65000"/>
                    <a:lumOff val="35000"/>
                  </a:schemeClr>
                </a:solidFill>
                <a:latin typeface="Segoe UI Light"/>
                <a:ea typeface="Segoe UI" pitchFamily="34" charset="0"/>
                <a:cs typeface="Segoe UI Light"/>
              </a:rPr>
              <a:t>2011</a:t>
            </a:r>
            <a:br>
              <a:rPr lang="en-US" sz="3200" kern="0" dirty="0" smtClean="0">
                <a:solidFill>
                  <a:schemeClr val="tx1">
                    <a:lumMod val="65000"/>
                    <a:lumOff val="35000"/>
                  </a:schemeClr>
                </a:solidFill>
                <a:latin typeface="Segoe UI Light"/>
                <a:ea typeface="Segoe UI" pitchFamily="34" charset="0"/>
                <a:cs typeface="Segoe UI Light"/>
              </a:rPr>
            </a:br>
            <a:endParaRPr lang="en-US" sz="3200" kern="0" dirty="0" smtClean="0">
              <a:solidFill>
                <a:schemeClr val="tx1">
                  <a:lumMod val="65000"/>
                  <a:lumOff val="35000"/>
                </a:schemeClr>
              </a:solidFill>
              <a:latin typeface="Segoe UI Light"/>
              <a:ea typeface="Segoe UI" pitchFamily="34" charset="0"/>
              <a:cs typeface="Segoe UI Light"/>
            </a:endParaRPr>
          </a:p>
          <a:p>
            <a:pPr marL="685800" indent="-685800">
              <a:buFont typeface="Arial" charset="0"/>
              <a:buChar char="•"/>
            </a:pPr>
            <a:r>
              <a:rPr lang="en-US" sz="3200" kern="0" dirty="0" err="1" smtClean="0">
                <a:solidFill>
                  <a:schemeClr val="tx1">
                    <a:lumMod val="65000"/>
                    <a:lumOff val="35000"/>
                  </a:schemeClr>
                </a:solidFill>
                <a:latin typeface="Segoe UI Light"/>
                <a:ea typeface="Segoe UI" pitchFamily="34" charset="0"/>
                <a:cs typeface="Segoe UI Light"/>
              </a:rPr>
              <a:t>Overgenomen</a:t>
            </a:r>
            <a:r>
              <a:rPr lang="en-US" sz="3200" kern="0" dirty="0" smtClean="0">
                <a:solidFill>
                  <a:schemeClr val="tx1">
                    <a:lumMod val="65000"/>
                    <a:lumOff val="35000"/>
                  </a:schemeClr>
                </a:solidFill>
                <a:latin typeface="Segoe UI Light"/>
                <a:ea typeface="Segoe UI" pitchFamily="34" charset="0"/>
                <a:cs typeface="Segoe UI Light"/>
              </a:rPr>
              <a:t> door </a:t>
            </a:r>
            <a:r>
              <a:rPr lang="en-US" sz="3200" kern="0" dirty="0" smtClean="0">
                <a:solidFill>
                  <a:schemeClr val="tx1">
                    <a:lumMod val="65000"/>
                    <a:lumOff val="35000"/>
                  </a:schemeClr>
                </a:solidFill>
                <a:latin typeface="Segoe UI Light"/>
                <a:ea typeface="Segoe UI" pitchFamily="34" charset="0"/>
                <a:cs typeface="Segoe UI Light"/>
              </a:rPr>
              <a:t>Microsoft</a:t>
            </a:r>
            <a:br>
              <a:rPr lang="en-US" sz="3200" kern="0" dirty="0" smtClean="0">
                <a:solidFill>
                  <a:schemeClr val="tx1">
                    <a:lumMod val="65000"/>
                    <a:lumOff val="35000"/>
                  </a:schemeClr>
                </a:solidFill>
                <a:latin typeface="Segoe UI Light"/>
                <a:ea typeface="Segoe UI" pitchFamily="34" charset="0"/>
                <a:cs typeface="Segoe UI Light"/>
              </a:rPr>
            </a:br>
            <a:endParaRPr lang="en-US" sz="3200" kern="0" dirty="0" smtClean="0">
              <a:solidFill>
                <a:schemeClr val="tx1">
                  <a:lumMod val="65000"/>
                  <a:lumOff val="35000"/>
                </a:schemeClr>
              </a:solidFill>
              <a:latin typeface="Segoe UI Light"/>
              <a:ea typeface="Segoe UI" pitchFamily="34" charset="0"/>
              <a:cs typeface="Segoe UI Light"/>
            </a:endParaRPr>
          </a:p>
          <a:p>
            <a:pPr marL="685800" indent="-685800">
              <a:buFont typeface="Arial" charset="0"/>
              <a:buChar char="•"/>
            </a:pPr>
            <a:r>
              <a:rPr lang="en-US" sz="3200" kern="0" dirty="0" err="1" smtClean="0">
                <a:solidFill>
                  <a:schemeClr val="tx1">
                    <a:lumMod val="65000"/>
                    <a:lumOff val="35000"/>
                  </a:schemeClr>
                </a:solidFill>
                <a:latin typeface="Segoe UI Light"/>
                <a:ea typeface="Segoe UI" pitchFamily="34" charset="0"/>
                <a:cs typeface="Segoe UI Light"/>
              </a:rPr>
              <a:t>Beschikbaar</a:t>
            </a:r>
            <a:r>
              <a:rPr lang="en-US" sz="3200" kern="0" dirty="0" smtClean="0">
                <a:solidFill>
                  <a:schemeClr val="tx1">
                    <a:lumMod val="65000"/>
                    <a:lumOff val="35000"/>
                  </a:schemeClr>
                </a:solidFill>
                <a:latin typeface="Segoe UI Light"/>
                <a:ea typeface="Segoe UI" pitchFamily="34" charset="0"/>
                <a:cs typeface="Segoe UI Light"/>
              </a:rPr>
              <a:t> op GitHub</a:t>
            </a:r>
          </a:p>
          <a:p>
            <a:pPr marL="1143000" lvl="1" indent="-685800">
              <a:buFont typeface="Arial" charset="0"/>
              <a:buChar char="•"/>
            </a:pPr>
            <a:r>
              <a:rPr lang="en-US" sz="2400" kern="0" dirty="0">
                <a:solidFill>
                  <a:schemeClr val="tx1">
                    <a:lumMod val="65000"/>
                    <a:lumOff val="35000"/>
                  </a:schemeClr>
                </a:solidFill>
                <a:latin typeface="Segoe UI Light"/>
                <a:ea typeface="Segoe UI" pitchFamily="34" charset="0"/>
                <a:cs typeface="Segoe UI Light"/>
              </a:rPr>
              <a:t>https://</a:t>
            </a:r>
            <a:r>
              <a:rPr lang="en-US" sz="2400" kern="0" dirty="0" err="1">
                <a:solidFill>
                  <a:schemeClr val="tx1">
                    <a:lumMod val="65000"/>
                    <a:lumOff val="35000"/>
                  </a:schemeClr>
                </a:solidFill>
                <a:latin typeface="Segoe UI Light"/>
                <a:ea typeface="Segoe UI" pitchFamily="34" charset="0"/>
                <a:cs typeface="Segoe UI Light"/>
              </a:rPr>
              <a:t>github.com</a:t>
            </a:r>
            <a:r>
              <a:rPr lang="en-US" sz="2400" kern="0" dirty="0">
                <a:solidFill>
                  <a:schemeClr val="tx1">
                    <a:lumMod val="65000"/>
                    <a:lumOff val="35000"/>
                  </a:schemeClr>
                </a:solidFill>
                <a:latin typeface="Segoe UI Light"/>
                <a:ea typeface="Segoe UI" pitchFamily="34" charset="0"/>
                <a:cs typeface="Segoe UI Light"/>
              </a:rPr>
              <a:t>/</a:t>
            </a:r>
            <a:r>
              <a:rPr lang="en-US" sz="2400" kern="0" dirty="0" err="1">
                <a:solidFill>
                  <a:schemeClr val="tx1">
                    <a:lumMod val="65000"/>
                    <a:lumOff val="35000"/>
                  </a:schemeClr>
                </a:solidFill>
                <a:latin typeface="Segoe UI Light"/>
                <a:ea typeface="Segoe UI" pitchFamily="34" charset="0"/>
                <a:cs typeface="Segoe UI Light"/>
              </a:rPr>
              <a:t>xamarin</a:t>
            </a:r>
            <a:endParaRPr lang="en-US" sz="2400" kern="0" dirty="0" smtClean="0">
              <a:solidFill>
                <a:schemeClr val="tx1">
                  <a:lumMod val="65000"/>
                  <a:lumOff val="35000"/>
                </a:schemeClr>
              </a:solidFill>
              <a:latin typeface="Segoe UI Light"/>
              <a:ea typeface="Segoe UI" pitchFamily="34" charset="0"/>
              <a:cs typeface="Segoe UI Light"/>
            </a:endParaRPr>
          </a:p>
          <a:p>
            <a:pPr marL="685800" lvl="0" indent="-685800">
              <a:buFont typeface="Arial" charset="0"/>
              <a:buChar char="•"/>
            </a:pPr>
            <a:endParaRPr lang="en-US" sz="32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err="1" smtClean="0">
                <a:solidFill>
                  <a:srgbClr val="06AED0"/>
                </a:solidFill>
              </a:rPr>
              <a:t>Historiek</a:t>
            </a:r>
            <a:endParaRPr lang="en-US" dirty="0">
              <a:solidFill>
                <a:srgbClr val="06AED0"/>
              </a:solidFill>
            </a:endParaRPr>
          </a:p>
        </p:txBody>
      </p:sp>
      <p:pic>
        <p:nvPicPr>
          <p:cNvPr id="2050" name="Picture 2" descr="http://jesuswasrasta.com/wp-content/uploads/2011/12/tt2_miguel_de_icaza_keyn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5349" y="3473490"/>
            <a:ext cx="4309731" cy="3232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40" y="5828625"/>
            <a:ext cx="4047711" cy="877163"/>
          </a:xfrm>
          <a:prstGeom prst="rect">
            <a:avLst/>
          </a:prstGeom>
          <a:noFill/>
        </p:spPr>
        <p:txBody>
          <a:bodyPr wrap="none" lIns="182880" tIns="146304" rIns="182880" bIns="146304" rtlCol="0">
            <a:spAutoFit/>
          </a:bodyPr>
          <a:lstStyle/>
          <a:p>
            <a:pPr>
              <a:lnSpc>
                <a:spcPct val="90000"/>
              </a:lnSpc>
              <a:spcAft>
                <a:spcPts val="600"/>
              </a:spcAft>
            </a:pPr>
            <a:r>
              <a:rPr lang="en-US" sz="1400" dirty="0" err="1" smtClean="0">
                <a:gradFill>
                  <a:gsLst>
                    <a:gs pos="2917">
                      <a:schemeClr val="tx1"/>
                    </a:gs>
                    <a:gs pos="30000">
                      <a:schemeClr val="tx1"/>
                    </a:gs>
                  </a:gsLst>
                  <a:lin ang="5400000" scaled="0"/>
                </a:gradFill>
              </a:rPr>
              <a:t>Bronnen</a:t>
            </a:r>
            <a:r>
              <a:rPr lang="en-US" sz="1400" dirty="0">
                <a:gradFill>
                  <a:gsLst>
                    <a:gs pos="2917">
                      <a:schemeClr val="tx1"/>
                    </a:gs>
                    <a:gs pos="30000">
                      <a:schemeClr val="tx1"/>
                    </a:gs>
                  </a:gsLst>
                  <a:lin ang="5400000" scaled="0"/>
                </a:gradFill>
              </a:rPr>
              <a:t>: </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https</a:t>
            </a:r>
            <a:r>
              <a:rPr lang="en-US" sz="1400" dirty="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en.wikipedia.org</a:t>
            </a:r>
            <a:r>
              <a:rPr lang="en-US" sz="1400" dirty="0" smtClean="0">
                <a:gradFill>
                  <a:gsLst>
                    <a:gs pos="2917">
                      <a:schemeClr val="tx1"/>
                    </a:gs>
                    <a:gs pos="30000">
                      <a:schemeClr val="tx1"/>
                    </a:gs>
                  </a:gsLst>
                  <a:lin ang="5400000" scaled="0"/>
                </a:gradFill>
              </a:rPr>
              <a:t>/wiki/</a:t>
            </a:r>
            <a:r>
              <a:rPr lang="en-US" sz="1400" dirty="0" err="1" smtClean="0">
                <a:gradFill>
                  <a:gsLst>
                    <a:gs pos="2917">
                      <a:schemeClr val="tx1"/>
                    </a:gs>
                    <a:gs pos="30000">
                      <a:schemeClr val="tx1"/>
                    </a:gs>
                  </a:gsLst>
                  <a:lin ang="5400000" scaled="0"/>
                </a:gradFill>
              </a:rPr>
              <a:t>Xamarin</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http</a:t>
            </a: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tirania.org</a:t>
            </a:r>
            <a:r>
              <a:rPr lang="en-US" sz="1400" dirty="0">
                <a:gradFill>
                  <a:gsLst>
                    <a:gs pos="2917">
                      <a:schemeClr val="tx1"/>
                    </a:gs>
                    <a:gs pos="30000">
                      <a:schemeClr val="tx1"/>
                    </a:gs>
                  </a:gsLst>
                  <a:lin ang="5400000" scaled="0"/>
                </a:gradFill>
              </a:rPr>
              <a:t>/blog/archive/2011/May-16.html</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561535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312661"/>
            <a:ext cx="11655840" cy="899665"/>
          </a:xfrm>
        </p:spPr>
        <p:txBody>
          <a:bodyPr/>
          <a:lstStyle/>
          <a:p>
            <a:r>
              <a:rPr lang="en-US" dirty="0" smtClean="0">
                <a:solidFill>
                  <a:srgbClr val="06AED0"/>
                </a:solidFill>
              </a:rPr>
              <a:t>PCL vs Shared projects</a:t>
            </a:r>
            <a:endParaRPr lang="en-US" dirty="0">
              <a:solidFill>
                <a:srgbClr val="06AED0"/>
              </a:solidFill>
            </a:endParaRPr>
          </a:p>
        </p:txBody>
      </p:sp>
      <p:sp>
        <p:nvSpPr>
          <p:cNvPr id="2" name="TextBox 1"/>
          <p:cNvSpPr txBox="1"/>
          <p:nvPr/>
        </p:nvSpPr>
        <p:spPr>
          <a:xfrm>
            <a:off x="269240" y="1212326"/>
            <a:ext cx="8379538" cy="5761577"/>
          </a:xfrm>
          <a:prstGeom prst="rect">
            <a:avLst/>
          </a:prstGeom>
          <a:noFill/>
        </p:spPr>
        <p:txBody>
          <a:bodyPr wrap="non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Tx/>
              <a:buNone/>
              <a:tabLst/>
              <a:defRPr/>
            </a:pPr>
            <a:r>
              <a:rPr lang="en-US" sz="2400" dirty="0" smtClean="0">
                <a:gradFill>
                  <a:gsLst>
                    <a:gs pos="2917">
                      <a:schemeClr val="tx1"/>
                    </a:gs>
                    <a:gs pos="30000">
                      <a:schemeClr val="tx1"/>
                    </a:gs>
                  </a:gsLst>
                  <a:lin ang="5400000" scaled="0"/>
                </a:gradFill>
              </a:rPr>
              <a:t>Twee </a:t>
            </a:r>
            <a:r>
              <a:rPr lang="en-US" sz="2400" dirty="0" err="1" smtClean="0">
                <a:gradFill>
                  <a:gsLst>
                    <a:gs pos="2917">
                      <a:schemeClr val="tx1"/>
                    </a:gs>
                    <a:gs pos="30000">
                      <a:schemeClr val="tx1"/>
                    </a:gs>
                  </a:gsLst>
                  <a:lin ang="5400000" scaled="0"/>
                </a:gradFill>
              </a:rPr>
              <a:t>manieren</a:t>
            </a:r>
            <a:r>
              <a:rPr lang="en-US" sz="2400" dirty="0" smtClean="0">
                <a:gradFill>
                  <a:gsLst>
                    <a:gs pos="2917">
                      <a:schemeClr val="tx1"/>
                    </a:gs>
                    <a:gs pos="30000">
                      <a:schemeClr val="tx1"/>
                    </a:gs>
                  </a:gsLst>
                  <a:lin ang="5400000" scaled="0"/>
                </a:gradFill>
              </a:rPr>
              <a:t> om </a:t>
            </a:r>
            <a:r>
              <a:rPr lang="en-US" sz="2400" dirty="0" err="1" smtClean="0">
                <a:gradFill>
                  <a:gsLst>
                    <a:gs pos="2917">
                      <a:schemeClr val="tx1"/>
                    </a:gs>
                    <a:gs pos="30000">
                      <a:schemeClr val="tx1"/>
                    </a:gs>
                  </a:gsLst>
                  <a:lin ang="5400000" scaled="0"/>
                </a:gradFill>
              </a:rPr>
              <a:t>aan</a:t>
            </a:r>
            <a:r>
              <a:rPr lang="en-US" sz="2400" dirty="0" smtClean="0">
                <a:gradFill>
                  <a:gsLst>
                    <a:gs pos="2917">
                      <a:schemeClr val="tx1"/>
                    </a:gs>
                    <a:gs pos="30000">
                      <a:schemeClr val="tx1"/>
                    </a:gs>
                  </a:gsLst>
                  <a:lin ang="5400000" scaled="0"/>
                </a:gradFill>
              </a:rPr>
              <a:t> code sharing </a:t>
            </a:r>
            <a:r>
              <a:rPr lang="en-US" sz="2400" dirty="0" err="1" smtClean="0">
                <a:gradFill>
                  <a:gsLst>
                    <a:gs pos="2917">
                      <a:schemeClr val="tx1"/>
                    </a:gs>
                    <a:gs pos="30000">
                      <a:schemeClr val="tx1"/>
                    </a:gs>
                  </a:gsLst>
                  <a:lin ang="5400000" scaled="0"/>
                </a:gradFill>
              </a:rPr>
              <a:t>te</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doen</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Tx/>
              <a:buNone/>
              <a:tabLst/>
              <a:defRPr/>
            </a:pPr>
            <a:endParaRPr lang="en-US" sz="2400"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Tx/>
              <a:buNone/>
              <a:tabLst/>
              <a:defRPr/>
            </a:pPr>
            <a:r>
              <a:rPr lang="en-US" sz="3200" u="sng" dirty="0" smtClean="0">
                <a:gradFill>
                  <a:gsLst>
                    <a:gs pos="2917">
                      <a:schemeClr val="tx1"/>
                    </a:gs>
                    <a:gs pos="30000">
                      <a:schemeClr val="tx1"/>
                    </a:gs>
                  </a:gsLst>
                  <a:lin ang="5400000" scaled="0"/>
                </a:gradFill>
              </a:rPr>
              <a:t>Shared projects</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Gebaseerd</a:t>
            </a:r>
            <a:r>
              <a:rPr lang="en-US" sz="2400" dirty="0" smtClean="0">
                <a:gradFill>
                  <a:gsLst>
                    <a:gs pos="2917">
                      <a:schemeClr val="tx1"/>
                    </a:gs>
                    <a:gs pos="30000">
                      <a:schemeClr val="tx1"/>
                    </a:gs>
                  </a:gsLst>
                  <a:lin ang="5400000" scaled="0"/>
                </a:gradFill>
              </a:rPr>
              <a:t> op compiler directives (#if __ANDROID__)</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Geen</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aparte</a:t>
            </a:r>
            <a:r>
              <a:rPr lang="en-US" sz="2400" dirty="0" smtClean="0">
                <a:gradFill>
                  <a:gsLst>
                    <a:gs pos="2917">
                      <a:schemeClr val="tx1"/>
                    </a:gs>
                    <a:gs pos="30000">
                      <a:schemeClr val="tx1"/>
                    </a:gs>
                  </a:gsLst>
                  <a:lin ang="5400000" scaled="0"/>
                </a:gradFill>
              </a:rPr>
              <a:t> DLL </a:t>
            </a:r>
            <a:r>
              <a:rPr lang="en-US" sz="2400" dirty="0" err="1" smtClean="0">
                <a:gradFill>
                  <a:gsLst>
                    <a:gs pos="2917">
                      <a:schemeClr val="tx1"/>
                    </a:gs>
                    <a:gs pos="30000">
                      <a:schemeClr val="tx1"/>
                    </a:gs>
                  </a:gsLst>
                  <a:lin ang="5400000" scaled="0"/>
                </a:gradFill>
              </a:rPr>
              <a:t>als</a:t>
            </a:r>
            <a:r>
              <a:rPr lang="en-US" sz="2400" dirty="0" smtClean="0">
                <a:gradFill>
                  <a:gsLst>
                    <a:gs pos="2917">
                      <a:schemeClr val="tx1"/>
                    </a:gs>
                    <a:gs pos="30000">
                      <a:schemeClr val="tx1"/>
                    </a:gs>
                  </a:gsLst>
                  <a:lin ang="5400000" scaled="0"/>
                </a:gradFill>
              </a:rPr>
              <a:t> output</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Moeilijker</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refactoren</a:t>
            </a:r>
            <a:r>
              <a:rPr lang="en-US" sz="2400" dirty="0" smtClean="0">
                <a:gradFill>
                  <a:gsLst>
                    <a:gs pos="2917">
                      <a:schemeClr val="tx1"/>
                    </a:gs>
                    <a:gs pos="30000">
                      <a:schemeClr val="tx1"/>
                    </a:gs>
                  </a:gsLst>
                  <a:lin ang="5400000" scaled="0"/>
                </a:gradFill>
              </a:rPr>
              <a:t> door </a:t>
            </a:r>
            <a:r>
              <a:rPr lang="en-US" sz="2400" dirty="0" err="1" smtClean="0">
                <a:gradFill>
                  <a:gsLst>
                    <a:gs pos="2917">
                      <a:schemeClr val="tx1"/>
                    </a:gs>
                    <a:gs pos="30000">
                      <a:schemeClr val="tx1"/>
                    </a:gs>
                  </a:gsLst>
                  <a:lin ang="5400000" scaled="0"/>
                </a:gradFill>
              </a:rPr>
              <a:t>inactieve</a:t>
            </a:r>
            <a:r>
              <a:rPr lang="en-US" sz="2400" dirty="0" smtClean="0">
                <a:gradFill>
                  <a:gsLst>
                    <a:gs pos="2917">
                      <a:schemeClr val="tx1"/>
                    </a:gs>
                    <a:gs pos="30000">
                      <a:schemeClr val="tx1"/>
                    </a:gs>
                  </a:gsLst>
                  <a:lin ang="5400000" scaled="0"/>
                </a:gradFill>
              </a:rPr>
              <a:t> code</a:t>
            </a: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a:gradFill>
                <a:gsLst>
                  <a:gs pos="2917">
                    <a:schemeClr val="tx1"/>
                  </a:gs>
                  <a:gs pos="30000">
                    <a:schemeClr val="tx1"/>
                  </a:gs>
                </a:gsLst>
                <a:lin ang="5400000" scaled="0"/>
              </a:gradFill>
            </a:endParaRPr>
          </a:p>
          <a:p>
            <a:pPr marL="342900" lvl="0" indent="-342900">
              <a:lnSpc>
                <a:spcPct val="90000"/>
              </a:lnSpc>
              <a:spcAft>
                <a:spcPts val="600"/>
              </a:spcAft>
              <a:defRPr/>
            </a:pPr>
            <a:r>
              <a:rPr lang="en-US" sz="3200" u="sng" dirty="0" smtClean="0">
                <a:gradFill>
                  <a:gsLst>
                    <a:gs pos="2917">
                      <a:schemeClr val="tx1"/>
                    </a:gs>
                    <a:gs pos="30000">
                      <a:schemeClr val="tx1"/>
                    </a:gs>
                  </a:gsLst>
                  <a:lin ang="5400000" scaled="0"/>
                </a:gradFill>
              </a:rPr>
              <a:t>PCL</a:t>
            </a:r>
            <a:endParaRPr lang="en-US" sz="3200" u="sng"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err="1" smtClean="0">
                <a:gradFill>
                  <a:gsLst>
                    <a:gs pos="2917">
                      <a:schemeClr val="tx1"/>
                    </a:gs>
                    <a:gs pos="30000">
                      <a:schemeClr val="tx1"/>
                    </a:gs>
                  </a:gsLst>
                  <a:lin ang="5400000" scaled="0"/>
                </a:gradFill>
              </a:rPr>
              <a:t>Makkelijker</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hergebruik</a:t>
            </a:r>
            <a:r>
              <a:rPr lang="en-US" sz="2400" dirty="0" smtClean="0">
                <a:gradFill>
                  <a:gsLst>
                    <a:gs pos="2917">
                      <a:schemeClr val="tx1"/>
                    </a:gs>
                    <a:gs pos="30000">
                      <a:schemeClr val="tx1"/>
                    </a:gs>
                  </a:gsLst>
                  <a:lin ang="5400000" scaled="0"/>
                </a:gradFill>
              </a:rPr>
              <a:t> van code over </a:t>
            </a:r>
            <a:r>
              <a:rPr lang="en-US" sz="2400" dirty="0" err="1" smtClean="0">
                <a:gradFill>
                  <a:gsLst>
                    <a:gs pos="2917">
                      <a:schemeClr val="tx1"/>
                    </a:gs>
                    <a:gs pos="30000">
                      <a:schemeClr val="tx1"/>
                    </a:gs>
                  </a:gsLst>
                  <a:lin ang="5400000" scaled="0"/>
                </a:gradFill>
              </a:rPr>
              <a:t>verschillende</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projecten</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r>
              <a:rPr lang="en-US" sz="2400" dirty="0" smtClean="0">
                <a:gradFill>
                  <a:gsLst>
                    <a:gs pos="2917">
                      <a:schemeClr val="tx1"/>
                    </a:gs>
                    <a:gs pos="30000">
                      <a:schemeClr val="tx1"/>
                    </a:gs>
                  </a:gsLst>
                  <a:lin ang="5400000" scaled="0"/>
                </a:gradFill>
              </a:rPr>
              <a:t>Platform </a:t>
            </a:r>
            <a:r>
              <a:rPr lang="en-US" sz="2400" dirty="0" err="1" smtClean="0">
                <a:gradFill>
                  <a:gsLst>
                    <a:gs pos="2917">
                      <a:schemeClr val="tx1"/>
                    </a:gs>
                    <a:gs pos="30000">
                      <a:schemeClr val="tx1"/>
                    </a:gs>
                  </a:gsLst>
                  <a:lin ang="5400000" scaled="0"/>
                </a:gradFill>
              </a:rPr>
              <a:t>specifieke</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functionaliteit</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kan</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niet</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gebruikt</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worden</a:t>
            </a: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smtClean="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charset="0"/>
              <a:buChar char="•"/>
              <a:tabLst/>
              <a:defRPr/>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840489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2743403"/>
            <a:ext cx="11655840" cy="899665"/>
          </a:xfrm>
        </p:spPr>
        <p:txBody>
          <a:bodyPr/>
          <a:lstStyle/>
          <a:p>
            <a:pPr algn="ctr"/>
            <a:r>
              <a:rPr lang="en-US" dirty="0" smtClean="0">
                <a:solidFill>
                  <a:srgbClr val="06AED0"/>
                </a:solidFill>
              </a:rPr>
              <a:t>Demo – PCL/Shared projects</a:t>
            </a:r>
            <a:endParaRPr lang="en-US" dirty="0">
              <a:solidFill>
                <a:srgbClr val="06AED0"/>
              </a:solidFill>
            </a:endParaRPr>
          </a:p>
        </p:txBody>
      </p:sp>
    </p:spTree>
    <p:extLst>
      <p:ext uri="{BB962C8B-B14F-4D97-AF65-F5344CB8AC3E}">
        <p14:creationId xmlns:p14="http://schemas.microsoft.com/office/powerpoint/2010/main" val="154189135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6AED0"/>
                </a:solidFill>
              </a:rPr>
              <a:t>Xamarin</a:t>
            </a:r>
            <a:r>
              <a:rPr lang="en-US" dirty="0" smtClean="0">
                <a:solidFill>
                  <a:srgbClr val="06AED0"/>
                </a:solidFill>
              </a:rPr>
              <a:t> vs </a:t>
            </a:r>
            <a:r>
              <a:rPr lang="en-US" dirty="0" err="1" smtClean="0">
                <a:solidFill>
                  <a:srgbClr val="06AED0"/>
                </a:solidFill>
              </a:rPr>
              <a:t>Xamarin.Forms</a:t>
            </a:r>
            <a:endParaRPr lang="en-US" dirty="0"/>
          </a:p>
        </p:txBody>
      </p:sp>
      <p:sp>
        <p:nvSpPr>
          <p:cNvPr id="3" name="Text Placeholder 2"/>
          <p:cNvSpPr>
            <a:spLocks noGrp="1"/>
          </p:cNvSpPr>
          <p:nvPr>
            <p:ph type="body" sz="quarter" idx="10"/>
          </p:nvPr>
        </p:nvSpPr>
        <p:spPr>
          <a:xfrm>
            <a:off x="999919" y="5167871"/>
            <a:ext cx="4503134" cy="1515415"/>
          </a:xfrm>
        </p:spPr>
        <p:txBody>
          <a:bodyPr/>
          <a:lstStyle/>
          <a:p>
            <a:pPr algn="ctr">
              <a:lnSpc>
                <a:spcPct val="100000"/>
              </a:lnSpc>
            </a:pPr>
            <a:r>
              <a:rPr lang="en-US" sz="2549" dirty="0" err="1" smtClean="0">
                <a:solidFill>
                  <a:schemeClr val="tx1"/>
                </a:solidFill>
                <a:latin typeface="+mn-lt"/>
              </a:rPr>
              <a:t>Gedeelde</a:t>
            </a:r>
            <a:r>
              <a:rPr lang="en-US" sz="2549" dirty="0" smtClean="0">
                <a:solidFill>
                  <a:schemeClr val="tx1"/>
                </a:solidFill>
                <a:latin typeface="+mn-lt"/>
              </a:rPr>
              <a:t> business </a:t>
            </a:r>
            <a:r>
              <a:rPr lang="en-US" sz="2549" dirty="0" err="1" smtClean="0">
                <a:solidFill>
                  <a:schemeClr val="tx1"/>
                </a:solidFill>
                <a:latin typeface="+mn-lt"/>
              </a:rPr>
              <a:t>logica</a:t>
            </a:r>
            <a:endParaRPr lang="en-US" sz="2549" dirty="0" smtClean="0">
              <a:solidFill>
                <a:schemeClr val="tx1"/>
              </a:solidFill>
              <a:latin typeface="+mn-lt"/>
            </a:endParaRPr>
          </a:p>
          <a:p>
            <a:pPr algn="ctr">
              <a:lnSpc>
                <a:spcPct val="100000"/>
              </a:lnSpc>
            </a:pPr>
            <a:r>
              <a:rPr lang="en-US" sz="2549" dirty="0" smtClean="0">
                <a:solidFill>
                  <a:schemeClr val="tx1"/>
                </a:solidFill>
                <a:latin typeface="+mn-lt"/>
              </a:rPr>
              <a:t>Layout nog per platform </a:t>
            </a:r>
            <a:r>
              <a:rPr lang="en-US" sz="2549" dirty="0" err="1" smtClean="0">
                <a:solidFill>
                  <a:schemeClr val="tx1"/>
                </a:solidFill>
                <a:latin typeface="+mn-lt"/>
              </a:rPr>
              <a:t>te</a:t>
            </a:r>
            <a:r>
              <a:rPr lang="en-US" sz="2549" dirty="0" smtClean="0">
                <a:solidFill>
                  <a:schemeClr val="tx1"/>
                </a:solidFill>
                <a:latin typeface="+mn-lt"/>
              </a:rPr>
              <a:t> </a:t>
            </a:r>
            <a:r>
              <a:rPr lang="en-US" sz="2549" dirty="0" err="1" smtClean="0">
                <a:solidFill>
                  <a:schemeClr val="tx1"/>
                </a:solidFill>
                <a:latin typeface="+mn-lt"/>
              </a:rPr>
              <a:t>maken</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969240"/>
          </a:xfrm>
        </p:spPr>
        <p:txBody>
          <a:bodyPr/>
          <a:lstStyle/>
          <a:p>
            <a:pPr algn="ctr">
              <a:lnSpc>
                <a:spcPct val="100000"/>
              </a:lnSpc>
            </a:pPr>
            <a:r>
              <a:rPr lang="en-US" sz="2549" dirty="0" smtClean="0">
                <a:solidFill>
                  <a:schemeClr val="tx1"/>
                </a:solidFill>
                <a:latin typeface="+mn-lt"/>
              </a:rPr>
              <a:t>Nog </a:t>
            </a:r>
            <a:r>
              <a:rPr lang="en-US" sz="2549" dirty="0" err="1" smtClean="0">
                <a:solidFill>
                  <a:schemeClr val="tx1"/>
                </a:solidFill>
                <a:latin typeface="+mn-lt"/>
              </a:rPr>
              <a:t>meer</a:t>
            </a:r>
            <a:r>
              <a:rPr lang="en-US" sz="2549" dirty="0" smtClean="0">
                <a:solidFill>
                  <a:schemeClr val="tx1"/>
                </a:solidFill>
                <a:latin typeface="+mn-lt"/>
              </a:rPr>
              <a:t> </a:t>
            </a:r>
            <a:r>
              <a:rPr lang="en-US" sz="2549" dirty="0" err="1" smtClean="0">
                <a:solidFill>
                  <a:schemeClr val="tx1"/>
                </a:solidFill>
                <a:latin typeface="+mn-lt"/>
              </a:rPr>
              <a:t>gedeelde</a:t>
            </a:r>
            <a:r>
              <a:rPr lang="en-US" sz="2549" dirty="0" smtClean="0">
                <a:solidFill>
                  <a:schemeClr val="tx1"/>
                </a:solidFill>
                <a:latin typeface="+mn-lt"/>
              </a:rPr>
              <a:t> code door </a:t>
            </a:r>
            <a:r>
              <a:rPr lang="en-US" sz="2549" dirty="0" err="1" smtClean="0">
                <a:solidFill>
                  <a:schemeClr val="tx1"/>
                </a:solidFill>
                <a:latin typeface="+mn-lt"/>
              </a:rPr>
              <a:t>sharen</a:t>
            </a:r>
            <a:r>
              <a:rPr lang="en-US" sz="2549" dirty="0" smtClean="0">
                <a:solidFill>
                  <a:schemeClr val="tx1"/>
                </a:solidFill>
                <a:latin typeface="+mn-lt"/>
              </a:rPr>
              <a:t> van de UI</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a:xfrm>
            <a:off x="269240" y="2743403"/>
            <a:ext cx="11655840" cy="899665"/>
          </a:xfrm>
        </p:spPr>
        <p:txBody>
          <a:bodyPr/>
          <a:lstStyle/>
          <a:p>
            <a:pPr algn="ctr"/>
            <a:r>
              <a:rPr lang="en-US" dirty="0" smtClean="0">
                <a:solidFill>
                  <a:srgbClr val="06AED0"/>
                </a:solidFill>
              </a:rPr>
              <a:t>Demo – </a:t>
            </a:r>
            <a:r>
              <a:rPr lang="en-US" dirty="0" err="1" smtClean="0">
                <a:solidFill>
                  <a:srgbClr val="06AED0"/>
                </a:solidFill>
              </a:rPr>
              <a:t>Xamarin.Forms</a:t>
            </a:r>
            <a:endParaRPr lang="en-US" dirty="0">
              <a:solidFill>
                <a:srgbClr val="06AED0"/>
              </a:solidFill>
            </a:endParaRPr>
          </a:p>
        </p:txBody>
      </p:sp>
    </p:spTree>
    <p:extLst>
      <p:ext uri="{BB962C8B-B14F-4D97-AF65-F5344CB8AC3E}">
        <p14:creationId xmlns:p14="http://schemas.microsoft.com/office/powerpoint/2010/main" val="133528511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a:t>
            </a:r>
            <a:r>
              <a:rPr lang="en-US" dirty="0" smtClean="0">
                <a:solidFill>
                  <a:srgbClr val="06AED0"/>
                </a:solidFill>
              </a:rPr>
              <a:t>Insights</a:t>
            </a:r>
            <a:endParaRPr lang="en-US" dirty="0">
              <a:solidFill>
                <a:srgbClr val="06AED0"/>
              </a:solidFill>
            </a:endParaRP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703501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6AED0"/>
                </a:solidFill>
              </a:rPr>
              <a:t>Xamarin</a:t>
            </a:r>
            <a:r>
              <a:rPr lang="en-US" dirty="0">
                <a:solidFill>
                  <a:srgbClr val="06AED0"/>
                </a:solidFill>
              </a:rPr>
              <a:t> </a:t>
            </a:r>
            <a:r>
              <a:rPr lang="en-US" dirty="0" smtClean="0">
                <a:solidFill>
                  <a:srgbClr val="06AED0"/>
                </a:solidFill>
              </a:rPr>
              <a:t>Insights – Real-time monitoring</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endParaRPr lang="en-US" sz="2400" dirty="0" smtClean="0">
              <a:solidFill>
                <a:schemeClr val="bg1">
                  <a:lumMod val="50000"/>
                </a:schemeClr>
              </a:solidFill>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21290143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6AED0"/>
                </a:solidFill>
              </a:rPr>
              <a:t>Xamarin</a:t>
            </a:r>
            <a:r>
              <a:rPr lang="en-US" dirty="0">
                <a:solidFill>
                  <a:srgbClr val="06AED0"/>
                </a:solidFill>
              </a:rPr>
              <a:t> Insights – </a:t>
            </a:r>
            <a:r>
              <a:rPr lang="en-US" dirty="0" smtClean="0">
                <a:solidFill>
                  <a:srgbClr val="06AED0"/>
                </a:solidFill>
              </a:rPr>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Automatisch</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rapporten</a:t>
            </a:r>
            <a:r>
              <a:rPr lang="en-US" sz="2400" dirty="0" smtClean="0">
                <a:solidFill>
                  <a:schemeClr val="bg1">
                    <a:lumMod val="50000"/>
                  </a:schemeClr>
                </a:solidFill>
                <a:cs typeface="Helvetica" panose="020B0604020202020204" pitchFamily="34" charset="0"/>
              </a:rPr>
              <a:t> van uncaught exceptions of native exceptions.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Rapporteren</a:t>
            </a:r>
            <a:r>
              <a:rPr lang="en-US" sz="2400" dirty="0" smtClean="0">
                <a:solidFill>
                  <a:schemeClr val="bg1">
                    <a:lumMod val="50000"/>
                  </a:schemeClr>
                </a:solidFill>
                <a:cs typeface="Helvetica" panose="020B0604020202020204" pitchFamily="34" charset="0"/>
              </a:rPr>
              <a:t> van </a:t>
            </a:r>
            <a:r>
              <a:rPr lang="en-US" sz="2400" dirty="0" err="1" smtClean="0">
                <a:solidFill>
                  <a:schemeClr val="bg1">
                    <a:lumMod val="50000"/>
                  </a:schemeClr>
                </a:solidFill>
                <a:cs typeface="Helvetica" panose="020B0604020202020204" pitchFamily="34" charset="0"/>
              </a:rPr>
              <a:t>eigen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opgevangen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fouten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3936633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6AED0"/>
                </a:solidFill>
              </a:rPr>
              <a:t>Xamarin</a:t>
            </a:r>
            <a:r>
              <a:rPr lang="en-US" dirty="0">
                <a:solidFill>
                  <a:srgbClr val="06AED0"/>
                </a:solidFill>
              </a:rPr>
              <a:t> Insights – </a:t>
            </a:r>
            <a:r>
              <a:rPr lang="en-US" dirty="0" smtClean="0">
                <a:solidFill>
                  <a:srgbClr val="06AED0"/>
                </a:solidFill>
              </a:rPr>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Traceren</a:t>
            </a:r>
            <a:r>
              <a:rPr lang="en-US" sz="2400" dirty="0" smtClean="0">
                <a:solidFill>
                  <a:schemeClr val="bg1">
                    <a:lumMod val="50000"/>
                  </a:schemeClr>
                </a:solidFill>
                <a:cs typeface="Helvetica" panose="020B0604020202020204" pitchFamily="34" charset="0"/>
              </a:rPr>
              <a:t> van events in de app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hoelang</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specifiek</a:t>
            </a:r>
            <a:r>
              <a:rPr lang="en-US" sz="2400" dirty="0" smtClean="0">
                <a:solidFill>
                  <a:schemeClr val="bg1">
                    <a:lumMod val="50000"/>
                  </a:schemeClr>
                </a:solidFill>
                <a:cs typeface="Helvetica" panose="020B0604020202020204" pitchFamily="34" charset="0"/>
              </a:rPr>
              <a:t> event </a:t>
            </a:r>
            <a:r>
              <a:rPr lang="en-US" sz="2400" dirty="0" err="1" smtClean="0">
                <a:solidFill>
                  <a:schemeClr val="bg1">
                    <a:lumMod val="50000"/>
                  </a:schemeClr>
                </a:solidFill>
                <a:cs typeface="Helvetica" panose="020B0604020202020204" pitchFamily="34" charset="0"/>
              </a:rPr>
              <a:t>heeft</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geduurd</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7708656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6AED0"/>
                </a:solidFill>
              </a:rPr>
              <a:t>Xamarin</a:t>
            </a:r>
            <a:r>
              <a:rPr lang="en-US" dirty="0">
                <a:solidFill>
                  <a:srgbClr val="06AED0"/>
                </a:solidFill>
              </a:rPr>
              <a:t> Insights – </a:t>
            </a:r>
            <a:r>
              <a:rPr lang="en-US" dirty="0" smtClean="0">
                <a:solidFill>
                  <a:srgbClr val="06AED0"/>
                </a:solidFill>
              </a:rPr>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Combineren</a:t>
            </a:r>
            <a:r>
              <a:rPr lang="en-US" sz="2400" dirty="0" smtClean="0">
                <a:solidFill>
                  <a:schemeClr val="bg1">
                    <a:lumMod val="50000"/>
                  </a:schemeClr>
                </a:solidFill>
                <a:cs typeface="Helvetica" panose="020B0604020202020204" pitchFamily="34" charset="0"/>
              </a:rPr>
              <a:t> van </a:t>
            </a:r>
            <a:r>
              <a:rPr lang="en-US" sz="2400" dirty="0" err="1" smtClean="0">
                <a:solidFill>
                  <a:schemeClr val="bg1">
                    <a:lumMod val="50000"/>
                  </a:schemeClr>
                </a:solidFill>
                <a:cs typeface="Helvetica" panose="020B0604020202020204" pitchFamily="34" charset="0"/>
              </a:rPr>
              <a:t>foutafhandeling</a:t>
            </a:r>
            <a:r>
              <a:rPr lang="en-US" sz="2400" dirty="0" smtClean="0">
                <a:solidFill>
                  <a:schemeClr val="bg1">
                    <a:lumMod val="50000"/>
                  </a:schemeClr>
                </a:solidFill>
                <a:cs typeface="Helvetica" panose="020B0604020202020204" pitchFamily="34" charset="0"/>
              </a:rPr>
              <a:t> of events met </a:t>
            </a:r>
            <a:r>
              <a:rPr lang="en-US" sz="2400" dirty="0" err="1" smtClean="0">
                <a:solidFill>
                  <a:schemeClr val="bg1">
                    <a:lumMod val="50000"/>
                  </a:schemeClr>
                </a:solidFill>
                <a:cs typeface="Helvetica" panose="020B0604020202020204" pitchFamily="34" charset="0"/>
              </a:rPr>
              <a:t>gebruikergegevens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1406896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Integratie</a:t>
            </a:r>
            <a:r>
              <a:rPr lang="en-US" sz="2800" dirty="0" smtClean="0">
                <a:solidFill>
                  <a:schemeClr val="bg1">
                    <a:lumMod val="50000"/>
                  </a:schemeClr>
                </a:solidFill>
                <a:latin typeface="+mj-lt"/>
                <a:cs typeface="Helvetica" panose="020B0604020202020204" pitchFamily="34" charset="0"/>
              </a:rPr>
              <a:t> met </a:t>
            </a:r>
            <a:r>
              <a:rPr lang="en-US" sz="2800" dirty="0" err="1" smtClean="0">
                <a:solidFill>
                  <a:schemeClr val="bg1">
                    <a:lumMod val="50000"/>
                  </a:schemeClr>
                </a:solidFill>
                <a:latin typeface="+mj-lt"/>
                <a:cs typeface="Helvetica" panose="020B0604020202020204" pitchFamily="34" charset="0"/>
              </a:rPr>
              <a:t>verschillende</a:t>
            </a:r>
            <a:r>
              <a:rPr lang="en-US" sz="2800" dirty="0" smtClean="0">
                <a:solidFill>
                  <a:schemeClr val="bg1">
                    <a:lumMod val="50000"/>
                  </a:schemeClr>
                </a:solidFill>
                <a:latin typeface="+mj-lt"/>
                <a:cs typeface="Helvetica" panose="020B0604020202020204" pitchFamily="34" charset="0"/>
              </a:rPr>
              <a:t> online </a:t>
            </a:r>
            <a:r>
              <a:rPr lang="en-US" sz="2800" dirty="0" err="1" smtClean="0">
                <a:solidFill>
                  <a:schemeClr val="bg1">
                    <a:lumMod val="50000"/>
                  </a:schemeClr>
                </a:solidFill>
                <a:latin typeface="+mj-lt"/>
                <a:cs typeface="Helvetica" panose="020B0604020202020204" pitchFamily="34" charset="0"/>
              </a:rPr>
              <a:t>platformen</a:t>
            </a:r>
            <a:endParaRPr lang="en-US" sz="2800" dirty="0">
              <a:solidFill>
                <a:schemeClr val="bg1">
                  <a:lumMod val="50000"/>
                </a:schemeClr>
              </a:solidFill>
              <a:latin typeface="+mj-lt"/>
              <a:cs typeface="Helvetica" panose="020B0604020202020204" pitchFamily="34" charset="0"/>
            </a:endParaRPr>
          </a:p>
        </p:txBody>
      </p:sp>
      <p:sp>
        <p:nvSpPr>
          <p:cNvPr id="2" name="Title 1"/>
          <p:cNvSpPr>
            <a:spLocks noGrp="1"/>
          </p:cNvSpPr>
          <p:nvPr>
            <p:ph type="title"/>
          </p:nvPr>
        </p:nvSpPr>
        <p:spPr/>
        <p:txBody>
          <a:bodyPr/>
          <a:lstStyle/>
          <a:p>
            <a:r>
              <a:rPr lang="en-US" dirty="0" err="1">
                <a:solidFill>
                  <a:srgbClr val="06AED0"/>
                </a:solidFill>
              </a:rPr>
              <a:t>Xamarin</a:t>
            </a:r>
            <a:r>
              <a:rPr lang="en-US" dirty="0">
                <a:solidFill>
                  <a:srgbClr val="06AED0"/>
                </a:solidFill>
              </a:rPr>
              <a:t> Insights – </a:t>
            </a:r>
            <a:r>
              <a:rPr lang="en-US" dirty="0" err="1" smtClean="0">
                <a:solidFill>
                  <a:srgbClr val="06AED0"/>
                </a:solidFill>
              </a:rPr>
              <a:t>Integratie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114119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dirty="0" err="1" smtClean="0">
                <a:solidFill>
                  <a:srgbClr val="06AED0"/>
                </a:solidFill>
              </a:rPr>
              <a:t>Ontwikkeling</a:t>
            </a:r>
            <a:r>
              <a:rPr lang="en-US" dirty="0" smtClean="0">
                <a:solidFill>
                  <a:srgbClr val="06AED0"/>
                </a:solidFill>
              </a:rPr>
              <a:t> van apps</a:t>
            </a:r>
            <a:endParaRPr lang="en-US" dirty="0">
              <a:solidFill>
                <a:srgbClr val="06AED0"/>
              </a:solidFill>
            </a:endParaRPr>
          </a:p>
        </p:txBody>
      </p:sp>
      <p:pic>
        <p:nvPicPr>
          <p:cNvPr id="3" name="Picture 2"/>
          <p:cNvPicPr>
            <a:picLocks noChangeAspect="1"/>
          </p:cNvPicPr>
          <p:nvPr/>
        </p:nvPicPr>
        <p:blipFill>
          <a:blip r:embed="rId3"/>
          <a:stretch>
            <a:fillRect/>
          </a:stretch>
        </p:blipFill>
        <p:spPr>
          <a:xfrm>
            <a:off x="1916447" y="1562343"/>
            <a:ext cx="8361428" cy="4689602"/>
          </a:xfrm>
          <a:prstGeom prst="rect">
            <a:avLst/>
          </a:prstGeom>
        </p:spPr>
      </p:pic>
    </p:spTree>
    <p:extLst>
      <p:ext uri="{BB962C8B-B14F-4D97-AF65-F5344CB8AC3E}">
        <p14:creationId xmlns:p14="http://schemas.microsoft.com/office/powerpoint/2010/main" val="591798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Introducing </a:t>
            </a:r>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9797103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a:t>
            </a:r>
            <a:r>
              <a:rPr lang="en-US" dirty="0" smtClean="0">
                <a:solidFill>
                  <a:srgbClr val="06AED0"/>
                </a:solidFill>
              </a:rPr>
              <a:t>Test Cloud</a:t>
            </a:r>
            <a:endParaRPr lang="en-US" dirty="0">
              <a:solidFill>
                <a:srgbClr val="06AED0"/>
              </a:solidFill>
            </a:endParaRP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67464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6AED0"/>
                </a:solidFill>
              </a:rPr>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solidFill>
                  <a:srgbClr val="06AED0"/>
                </a:solidFill>
              </a:rPr>
              <a:t>On Mobile, Quality is Hard</a:t>
            </a:r>
            <a:endParaRPr lang="en-US" dirty="0">
              <a:solidFill>
                <a:srgbClr val="06AED0"/>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Android </a:t>
            </a:r>
            <a:r>
              <a:rPr lang="en-US" dirty="0">
                <a:solidFill>
                  <a:srgbClr val="06AED0"/>
                </a:solidFill>
              </a:rPr>
              <a:t>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103671860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iOS </a:t>
            </a:r>
            <a:r>
              <a:rPr lang="en-US" dirty="0">
                <a:solidFill>
                  <a:srgbClr val="06AED0"/>
                </a:solidFill>
              </a:rPr>
              <a:t>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44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smtClean="0">
                <a:solidFill>
                  <a:srgbClr val="06AED0"/>
                </a:solidFill>
              </a:rPr>
              <a:t>App Complexity</a:t>
            </a:r>
            <a:endParaRPr lang="en-US" dirty="0">
              <a:solidFill>
                <a:srgbClr val="06AED0"/>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5835710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600" dirty="0">
                <a:solidFill>
                  <a:srgbClr val="06AED0"/>
                </a:solidFill>
                <a:latin typeface="Segoe UI" charset="0"/>
                <a:ea typeface="Segoe UI" charset="0"/>
                <a:cs typeface="Segoe UI" charset="0"/>
              </a:rPr>
              <a:t>Xamarin Test Cloud: </a:t>
            </a:r>
            <a:r>
              <a:rPr lang="en-US" sz="3600" dirty="0">
                <a:solidFill>
                  <a:srgbClr val="06AED0"/>
                </a:solidFill>
              </a:rPr>
              <a:t>automated testing on thousands of devices</a:t>
            </a: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11498254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a:t>
            </a:r>
            <a:r>
              <a:rPr lang="en-US" dirty="0" smtClean="0">
                <a:solidFill>
                  <a:srgbClr val="06AED0"/>
                </a:solidFill>
              </a:rPr>
              <a:t>Profiler</a:t>
            </a:r>
            <a:endParaRPr lang="en-US" dirty="0">
              <a:solidFill>
                <a:srgbClr val="06AED0"/>
              </a:solidFill>
            </a:endParaRPr>
          </a:p>
        </p:txBody>
      </p:sp>
      <p:pic>
        <p:nvPicPr>
          <p:cNvPr id="9218" name="Picture 2" descr="https://www.xamstatic.com/dist/images/pages/profiler/xamarin_profiler_windows-gCNKROR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936" y="1189494"/>
            <a:ext cx="893445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12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err="1" smtClean="0">
                <a:solidFill>
                  <a:srgbClr val="06AED0"/>
                </a:solidFill>
              </a:rPr>
              <a:t>Xamarin</a:t>
            </a:r>
            <a:r>
              <a:rPr lang="en-US" dirty="0" smtClean="0">
                <a:solidFill>
                  <a:srgbClr val="06AED0"/>
                </a:solidFill>
              </a:rPr>
              <a:t> </a:t>
            </a:r>
            <a:r>
              <a:rPr lang="en-US" dirty="0" err="1" smtClean="0">
                <a:solidFill>
                  <a:srgbClr val="06AED0"/>
                </a:solidFill>
              </a:rPr>
              <a:t>aanpak</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err="1" smtClean="0">
                <a:solidFill>
                  <a:schemeClr val="tx1"/>
                </a:solidFill>
              </a:rPr>
              <a:t>Vragen</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cxnSp>
        <p:nvCxnSpPr>
          <p:cNvPr id="14" name="Straight Connector 13"/>
          <p:cNvCxnSpPr/>
          <p:nvPr/>
        </p:nvCxnSpPr>
        <p:spPr>
          <a:xfrm flipV="1">
            <a:off x="1875333" y="2507675"/>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9"/>
            <a:ext cx="9541633" cy="445443"/>
            <a:chOff x="1735137" y="5935662"/>
            <a:chExt cx="9732963" cy="454375"/>
          </a:xfrm>
        </p:grpSpPr>
        <p:sp>
          <p:nvSpPr>
            <p:cNvPr id="10" name="TextBox 9"/>
            <p:cNvSpPr txBox="1"/>
            <p:nvPr/>
          </p:nvSpPr>
          <p:spPr>
            <a:xfrm>
              <a:off x="1735137" y="5935662"/>
              <a:ext cx="2328863" cy="454375"/>
            </a:xfrm>
            <a:prstGeom prst="rect">
              <a:avLst/>
            </a:prstGeom>
            <a:noFill/>
          </p:spPr>
          <p:txBody>
            <a:bodyPr wrap="square" rtlCol="0">
              <a:spAutoFit/>
            </a:bodyPr>
            <a:lstStyle/>
            <a:p>
              <a:pPr>
                <a:lnSpc>
                  <a:spcPct val="130000"/>
                </a:lnSpc>
              </a:pPr>
              <a:endParaRPr lang="en-US" sz="1765" dirty="0">
                <a:latin typeface="+mj-lt"/>
                <a:cs typeface="Arial"/>
              </a:endParaRPr>
            </a:p>
          </p:txBody>
        </p:sp>
        <p:sp>
          <p:nvSpPr>
            <p:cNvPr id="11" name="TextBox 10"/>
            <p:cNvSpPr txBox="1"/>
            <p:nvPr/>
          </p:nvSpPr>
          <p:spPr>
            <a:xfrm>
              <a:off x="5833269" y="5935662"/>
              <a:ext cx="2024063" cy="452432"/>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err="1">
                <a:solidFill>
                  <a:srgbClr val="06AED0"/>
                </a:solidFill>
              </a:rPr>
              <a:t>Xamarin</a:t>
            </a:r>
            <a:r>
              <a:rPr lang="en-US" dirty="0">
                <a:solidFill>
                  <a:srgbClr val="06AED0"/>
                </a:solidFill>
              </a:rPr>
              <a:t> </a:t>
            </a:r>
            <a:r>
              <a:rPr lang="en-US" dirty="0" smtClean="0">
                <a:solidFill>
                  <a:srgbClr val="06AED0"/>
                </a:solidFill>
              </a:rPr>
              <a:t>– Mobile </a:t>
            </a:r>
            <a:r>
              <a:rPr lang="en-US" dirty="0">
                <a:solidFill>
                  <a:srgbClr val="06AED0"/>
                </a:solidFill>
              </a:rPr>
              <a:t>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b="1" dirty="0" err="1" smtClean="0">
                <a:solidFill>
                  <a:srgbClr val="06AED0"/>
                </a:solidFill>
              </a:rPr>
              <a:t>Xamarin</a:t>
            </a:r>
            <a:r>
              <a:rPr lang="en-US" b="1" dirty="0" smtClean="0">
                <a:solidFill>
                  <a:srgbClr val="06AED0"/>
                </a:solidFill>
              </a:rPr>
              <a:t> Platform</a:t>
            </a:r>
            <a:endParaRPr lang="en-US" dirty="0">
              <a:solidFill>
                <a:srgbClr val="06AED0"/>
              </a:solidFill>
            </a:endParaRP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8836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751832"/>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and </a:t>
            </a:r>
            <a:r>
              <a:rPr lang="en-US" sz="1961" dirty="0">
                <a:latin typeface="+mn-lt"/>
              </a:rPr>
              <a:t>much more</a:t>
            </a:r>
          </a:p>
        </p:txBody>
      </p:sp>
    </p:spTree>
    <p:extLst>
      <p:ext uri="{BB962C8B-B14F-4D97-AF65-F5344CB8AC3E}">
        <p14:creationId xmlns:p14="http://schemas.microsoft.com/office/powerpoint/2010/main" val="69711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6AED0"/>
                </a:solidFill>
              </a:rPr>
              <a:t>Native performance</a:t>
            </a:r>
            <a:endParaRPr lang="en-US" dirty="0"/>
          </a:p>
        </p:txBody>
      </p:sp>
      <p:sp>
        <p:nvSpPr>
          <p:cNvPr id="3" name="Text Placeholder 2"/>
          <p:cNvSpPr>
            <a:spLocks noGrp="1"/>
          </p:cNvSpPr>
          <p:nvPr>
            <p:ph type="body" sz="quarter" idx="10"/>
          </p:nvPr>
        </p:nvSpPr>
        <p:spPr>
          <a:xfrm>
            <a:off x="642750" y="4577480"/>
            <a:ext cx="5378548" cy="981294"/>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maakt</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gebruik</a:t>
            </a:r>
            <a:r>
              <a:rPr lang="en-US" sz="2353" dirty="0" smtClean="0">
                <a:solidFill>
                  <a:schemeClr val="tx1"/>
                </a:solidFill>
                <a:latin typeface="+mj-lt"/>
                <a:cs typeface="Segoe UI" panose="020B0502040204020203" pitchFamily="34" charset="0"/>
              </a:rPr>
              <a:t> van Ahead </a:t>
            </a:r>
            <a:r>
              <a:rPr lang="en-US" sz="2353" dirty="0">
                <a:solidFill>
                  <a:schemeClr val="tx1"/>
                </a:solidFill>
                <a:latin typeface="+mj-lt"/>
                <a:cs typeface="Segoe UI" panose="020B0502040204020203" pitchFamily="34" charset="0"/>
              </a:rPr>
              <a:t>Of Time (AOT) </a:t>
            </a:r>
            <a:r>
              <a:rPr lang="en-US" sz="2353" dirty="0" smtClean="0">
                <a:solidFill>
                  <a:schemeClr val="tx1"/>
                </a:solidFill>
                <a:latin typeface="+mj-lt"/>
                <a:cs typeface="Segoe UI" panose="020B0502040204020203" pitchFamily="34" charset="0"/>
              </a:rPr>
              <a:t>compilation</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11"/>
          </p:nvPr>
        </p:nvSpPr>
        <p:spPr>
          <a:xfrm>
            <a:off x="6245405" y="4577480"/>
            <a:ext cx="5378548" cy="981294"/>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maakt</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gebruik</a:t>
            </a:r>
            <a:r>
              <a:rPr lang="en-US" sz="2353" dirty="0" smtClean="0">
                <a:solidFill>
                  <a:schemeClr val="tx1"/>
                </a:solidFill>
                <a:latin typeface="+mj-lt"/>
                <a:cs typeface="Segoe UI" panose="020B0502040204020203" pitchFamily="34" charset="0"/>
              </a:rPr>
              <a:t> van Just </a:t>
            </a:r>
            <a:r>
              <a:rPr lang="en-US" sz="2353" dirty="0">
                <a:solidFill>
                  <a:schemeClr val="tx1"/>
                </a:solidFill>
                <a:latin typeface="+mj-lt"/>
                <a:cs typeface="Segoe UI" panose="020B0502040204020203" pitchFamily="34" charset="0"/>
              </a:rPr>
              <a:t>In Time (JIT) </a:t>
            </a:r>
            <a:r>
              <a:rPr lang="en-US" sz="2353" dirty="0" smtClean="0">
                <a:solidFill>
                  <a:schemeClr val="tx1"/>
                </a:solidFill>
                <a:latin typeface="+mj-lt"/>
                <a:cs typeface="Segoe UI" panose="020B0502040204020203" pitchFamily="34" charset="0"/>
              </a:rPr>
              <a:t>compilation</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smtClean="0">
                <a:solidFill>
                  <a:srgbClr val="06AED0"/>
                </a:solidFill>
              </a:rPr>
              <a:t>Tools – </a:t>
            </a:r>
            <a:r>
              <a:rPr lang="en-US" dirty="0" err="1" smtClean="0">
                <a:solidFill>
                  <a:srgbClr val="06AED0"/>
                </a:solidFill>
              </a:rPr>
              <a:t>Xamarin</a:t>
            </a:r>
            <a:r>
              <a:rPr lang="en-US" dirty="0" smtClean="0">
                <a:solidFill>
                  <a:srgbClr val="06AED0"/>
                </a:solidFill>
              </a:rPr>
              <a:t> Studio</a:t>
            </a:r>
            <a:endParaRPr lang="en-US" dirty="0">
              <a:solidFill>
                <a:srgbClr val="06AED0"/>
              </a:solidFill>
            </a:endParaRPr>
          </a:p>
        </p:txBody>
      </p:sp>
      <p:pic>
        <p:nvPicPr>
          <p:cNvPr id="3074" name="Picture 2" descr="https://developer.xamarin.com/guides/mac/getting_started/hello,_mac/Images/Setup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304649"/>
            <a:ext cx="9337747" cy="525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884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2643</TotalTime>
  <Words>1714</Words>
  <Application>Microsoft Macintosh PowerPoint</Application>
  <PresentationFormat>Widescreen</PresentationFormat>
  <Paragraphs>336</Paragraphs>
  <Slides>41</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Calibri</vt:lpstr>
      <vt:lpstr>Consolas</vt:lpstr>
      <vt:lpstr>Helvetica</vt:lpstr>
      <vt:lpstr>Menlo Regular</vt:lpstr>
      <vt:lpstr>Segoe UI</vt:lpstr>
      <vt:lpstr>Segoe UI Light</vt:lpstr>
      <vt:lpstr>Segoe UI Semibold</vt:lpstr>
      <vt:lpstr>Wingdings</vt:lpstr>
      <vt:lpstr>Arial</vt:lpstr>
      <vt:lpstr>XamarinTemplate</vt:lpstr>
      <vt:lpstr>PowerPoint Presentation</vt:lpstr>
      <vt:lpstr>Historiek</vt:lpstr>
      <vt:lpstr>Ontwikkeling van apps</vt:lpstr>
      <vt:lpstr>Xamarin aanpak</vt:lpstr>
      <vt:lpstr>Xamarin – Mobile Solution</vt:lpstr>
      <vt:lpstr>Xamarin Platform</vt:lpstr>
      <vt:lpstr>✓Always Up-to-Date</vt:lpstr>
      <vt:lpstr>Native performance</vt:lpstr>
      <vt:lpstr>Tools – Xamarin Studio</vt:lpstr>
      <vt:lpstr>Tools – Visual Studio</vt:lpstr>
      <vt:lpstr>Tools – Emulators</vt:lpstr>
      <vt:lpstr>Demo – iOS app</vt:lpstr>
      <vt:lpstr>Android</vt:lpstr>
      <vt:lpstr>Android – Layouts </vt:lpstr>
      <vt:lpstr>Android – LinearLayout</vt:lpstr>
      <vt:lpstr>Android – RelativeLayout</vt:lpstr>
      <vt:lpstr>Android – FrameLayout</vt:lpstr>
      <vt:lpstr>Android – TableLayout</vt:lpstr>
      <vt:lpstr>Demo –Android app</vt:lpstr>
      <vt:lpstr>PCL vs Shared projects</vt:lpstr>
      <vt:lpstr>Demo – PCL/Shared projects</vt:lpstr>
      <vt:lpstr>Xamarin vs Xamarin.Forms</vt:lpstr>
      <vt:lpstr>Demo – Xamarin.Forms</vt:lpstr>
      <vt:lpstr>Xamarin – Insights</vt:lpstr>
      <vt:lpstr>Xamarin Insights – Real-time monitoring</vt:lpstr>
      <vt:lpstr>Xamarin Insights – Report</vt:lpstr>
      <vt:lpstr>Xamarin Insights – Track</vt:lpstr>
      <vt:lpstr>Xamarin Insights – Identify</vt:lpstr>
      <vt:lpstr>Xamarin Insights – Integratie</vt:lpstr>
      <vt:lpstr>Introducing Xamarin Insights</vt:lpstr>
      <vt:lpstr>Xamarin – Test Cloud</vt:lpstr>
      <vt:lpstr>PowerPoint Presentation</vt:lpstr>
      <vt:lpstr>On Mobile, Quality is Hard</vt:lpstr>
      <vt:lpstr>Android diversification</vt:lpstr>
      <vt:lpstr>iOS diversification</vt:lpstr>
      <vt:lpstr>App Complexity</vt:lpstr>
      <vt:lpstr>PowerPoint Presentation</vt:lpstr>
      <vt:lpstr>Xamarin Test Cloud: automated testing on thousands of devices</vt:lpstr>
      <vt:lpstr>Xamarin – Profiler</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Thomas Van den Bossche</cp:lastModifiedBy>
  <cp:revision>177</cp:revision>
  <dcterms:created xsi:type="dcterms:W3CDTF">2015-05-05T21:43:30Z</dcterms:created>
  <dcterms:modified xsi:type="dcterms:W3CDTF">2016-05-17T18:37:50Z</dcterms:modified>
</cp:coreProperties>
</file>